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y Grotesk Wide" charset="1" panose="00000505000000000000"/>
      <p:regular r:id="rId10"/>
    </p:embeddedFont>
    <p:embeddedFont>
      <p:font typeface="Cy Grotesk Wide Bold" charset="1" panose="00000805000000000000"/>
      <p:regular r:id="rId11"/>
    </p:embeddedFont>
    <p:embeddedFont>
      <p:font typeface="Cy Grotesk Key" charset="1" panose="00000500000000000000"/>
      <p:regular r:id="rId12"/>
    </p:embeddedFont>
    <p:embeddedFont>
      <p:font typeface="Cy Grotesk Key Bold" charset="1" panose="00000800000000000000"/>
      <p:regular r:id="rId13"/>
    </p:embeddedFont>
    <p:embeddedFont>
      <p:font typeface="Garet" charset="1" panose="00000000000000000000"/>
      <p:regular r:id="rId14"/>
    </p:embeddedFont>
    <p:embeddedFont>
      <p:font typeface="Garet Bold"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https://arxiv.org/abs/1802.02611" TargetMode="External" Type="http://schemas.openxmlformats.org/officeDocument/2006/relationships/hyperlink"/><Relationship Id="rId3" Target="https://arxiv.org/abs/1801.04381" TargetMode="External" Type="http://schemas.openxmlformats.org/officeDocument/2006/relationships/hyperlink"/><Relationship Id="rId4" Target="../media/image11.png" Type="http://schemas.openxmlformats.org/officeDocument/2006/relationships/image"/><Relationship Id="rId5" Target="../media/image1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jpeg" Type="http://schemas.openxmlformats.org/officeDocument/2006/relationships/image"/><Relationship Id="rId5" Target="../media/image18.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929955" y="1318468"/>
            <a:ext cx="8824579" cy="8824579"/>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948221" y="4812456"/>
            <a:ext cx="6581648" cy="658164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477572">
            <a:off x="1418092" y="-883456"/>
            <a:ext cx="4430670" cy="323970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466014">
            <a:off x="-2260525" y="6786052"/>
            <a:ext cx="4987792" cy="3201255"/>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951184">
            <a:off x="15748101" y="3969391"/>
            <a:ext cx="4089672" cy="3531989"/>
          </a:xfrm>
          <a:prstGeom prst="rect">
            <a:avLst/>
          </a:prstGeom>
        </p:spPr>
      </p:pic>
      <p:pic>
        <p:nvPicPr>
          <p:cNvPr name="Picture 7" id="7"/>
          <p:cNvPicPr>
            <a:picLocks noChangeAspect="true"/>
          </p:cNvPicPr>
          <p:nvPr/>
        </p:nvPicPr>
        <p:blipFill>
          <a:blip r:embed="rId10"/>
          <a:srcRect l="0" t="0" r="0" b="0"/>
          <a:stretch>
            <a:fillRect/>
          </a:stretch>
        </p:blipFill>
        <p:spPr>
          <a:xfrm flipH="false" flipV="false" rot="0">
            <a:off x="8017004" y="0"/>
            <a:ext cx="1935590" cy="1935590"/>
          </a:xfrm>
          <a:prstGeom prst="rect">
            <a:avLst/>
          </a:prstGeom>
        </p:spPr>
      </p:pic>
      <p:pic>
        <p:nvPicPr>
          <p:cNvPr name="Picture 8" id="8"/>
          <p:cNvPicPr>
            <a:picLocks noChangeAspect="true"/>
          </p:cNvPicPr>
          <p:nvPr/>
        </p:nvPicPr>
        <p:blipFill>
          <a:blip r:embed="rId11"/>
          <a:srcRect l="0" t="0" r="0" b="0"/>
          <a:stretch>
            <a:fillRect/>
          </a:stretch>
        </p:blipFill>
        <p:spPr>
          <a:xfrm flipH="false" flipV="false" rot="0">
            <a:off x="5883893" y="2556604"/>
            <a:ext cx="6520213" cy="5570125"/>
          </a:xfrm>
          <a:prstGeom prst="rect">
            <a:avLst/>
          </a:prstGeom>
        </p:spPr>
      </p:pic>
      <p:sp>
        <p:nvSpPr>
          <p:cNvPr name="TextBox 9" id="9"/>
          <p:cNvSpPr txBox="true"/>
          <p:nvPr/>
        </p:nvSpPr>
        <p:spPr>
          <a:xfrm rot="0">
            <a:off x="7446430" y="8930958"/>
            <a:ext cx="4625671" cy="327342"/>
          </a:xfrm>
          <a:prstGeom prst="rect">
            <a:avLst/>
          </a:prstGeom>
        </p:spPr>
        <p:txBody>
          <a:bodyPr anchor="t" rtlCol="false" tIns="0" lIns="0" bIns="0" rIns="0">
            <a:spAutoFit/>
          </a:bodyPr>
          <a:lstStyle/>
          <a:p>
            <a:pPr algn="just">
              <a:lnSpc>
                <a:spcPts val="2567"/>
              </a:lnSpc>
              <a:spcBef>
                <a:spcPct val="0"/>
              </a:spcBef>
            </a:pPr>
            <a:r>
              <a:rPr lang="en-US" sz="1975">
                <a:solidFill>
                  <a:srgbClr val="FFFFFF"/>
                </a:solidFill>
                <a:latin typeface="Cy Grotesk Key"/>
              </a:rPr>
              <a:t>Computer Science | 2023</a:t>
            </a:r>
          </a:p>
        </p:txBody>
      </p:sp>
      <p:sp>
        <p:nvSpPr>
          <p:cNvPr name="TextBox 10" id="10"/>
          <p:cNvSpPr txBox="true"/>
          <p:nvPr/>
        </p:nvSpPr>
        <p:spPr>
          <a:xfrm rot="0">
            <a:off x="2794833" y="6848720"/>
            <a:ext cx="12698334" cy="639445"/>
          </a:xfrm>
          <a:prstGeom prst="rect">
            <a:avLst/>
          </a:prstGeom>
        </p:spPr>
        <p:txBody>
          <a:bodyPr anchor="t" rtlCol="false" tIns="0" lIns="0" bIns="0" rIns="0">
            <a:spAutoFit/>
          </a:bodyPr>
          <a:lstStyle/>
          <a:p>
            <a:pPr algn="ctr">
              <a:lnSpc>
                <a:spcPts val="5179"/>
              </a:lnSpc>
            </a:pPr>
          </a:p>
        </p:txBody>
      </p:sp>
      <p:sp>
        <p:nvSpPr>
          <p:cNvPr name="TextBox 11" id="11"/>
          <p:cNvSpPr txBox="true"/>
          <p:nvPr/>
        </p:nvSpPr>
        <p:spPr>
          <a:xfrm rot="0">
            <a:off x="7446430" y="2088934"/>
            <a:ext cx="3076738" cy="304800"/>
          </a:xfrm>
          <a:prstGeom prst="rect">
            <a:avLst/>
          </a:prstGeom>
        </p:spPr>
        <p:txBody>
          <a:bodyPr anchor="t" rtlCol="false" tIns="0" lIns="0" bIns="0" rIns="0">
            <a:spAutoFit/>
          </a:bodyPr>
          <a:lstStyle/>
          <a:p>
            <a:pPr algn="ctr" marL="0" indent="0" lvl="0">
              <a:lnSpc>
                <a:spcPts val="2369"/>
              </a:lnSpc>
              <a:spcBef>
                <a:spcPct val="0"/>
              </a:spcBef>
            </a:pPr>
            <a:r>
              <a:rPr lang="en-US" sz="1974">
                <a:solidFill>
                  <a:srgbClr val="FFFFFF"/>
                </a:solidFill>
                <a:latin typeface="Cy Grotesk Key"/>
              </a:rPr>
              <a:t>Ain Shams University</a:t>
            </a:r>
          </a:p>
        </p:txBody>
      </p:sp>
      <p:sp>
        <p:nvSpPr>
          <p:cNvPr name="TextBox 12" id="12"/>
          <p:cNvSpPr txBox="true"/>
          <p:nvPr/>
        </p:nvSpPr>
        <p:spPr>
          <a:xfrm rot="0">
            <a:off x="17168932" y="9229725"/>
            <a:ext cx="90368"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1028700" y="3188595"/>
            <a:ext cx="16230600" cy="5504870"/>
            <a:chOff x="0" y="0"/>
            <a:chExt cx="3762410" cy="1276082"/>
          </a:xfrm>
        </p:grpSpPr>
        <p:sp>
          <p:nvSpPr>
            <p:cNvPr name="Freeform 3" id="3"/>
            <p:cNvSpPr/>
            <p:nvPr/>
          </p:nvSpPr>
          <p:spPr>
            <a:xfrm>
              <a:off x="0" y="0"/>
              <a:ext cx="3762410" cy="1276082"/>
            </a:xfrm>
            <a:custGeom>
              <a:avLst/>
              <a:gdLst/>
              <a:ahLst/>
              <a:cxnLst/>
              <a:rect r="r" b="b" t="t" l="l"/>
              <a:pathLst>
                <a:path h="1276082" w="3762410">
                  <a:moveTo>
                    <a:pt x="3637950" y="1276082"/>
                  </a:moveTo>
                  <a:lnTo>
                    <a:pt x="124460" y="1276082"/>
                  </a:lnTo>
                  <a:cubicBezTo>
                    <a:pt x="55880" y="1276082"/>
                    <a:pt x="0" y="1220202"/>
                    <a:pt x="0" y="1151622"/>
                  </a:cubicBezTo>
                  <a:lnTo>
                    <a:pt x="0" y="124460"/>
                  </a:lnTo>
                  <a:cubicBezTo>
                    <a:pt x="0" y="55880"/>
                    <a:pt x="55880" y="0"/>
                    <a:pt x="124460" y="0"/>
                  </a:cubicBezTo>
                  <a:lnTo>
                    <a:pt x="3637950" y="0"/>
                  </a:lnTo>
                  <a:cubicBezTo>
                    <a:pt x="3706530" y="0"/>
                    <a:pt x="3762410" y="55880"/>
                    <a:pt x="3762410" y="124460"/>
                  </a:cubicBezTo>
                  <a:lnTo>
                    <a:pt x="3762410" y="1151622"/>
                  </a:lnTo>
                  <a:cubicBezTo>
                    <a:pt x="3762410" y="1220202"/>
                    <a:pt x="3706530" y="1276082"/>
                    <a:pt x="3637950" y="1276082"/>
                  </a:cubicBezTo>
                  <a:close/>
                </a:path>
              </a:pathLst>
            </a:custGeom>
            <a:solidFill>
              <a:srgbClr val="E191D7">
                <a:alpha val="17647"/>
              </a:srgbClr>
            </a:solidFill>
          </p:spPr>
        </p:sp>
      </p:grpSp>
      <p:sp>
        <p:nvSpPr>
          <p:cNvPr name="TextBox 4" id="4"/>
          <p:cNvSpPr txBox="true"/>
          <p:nvPr/>
        </p:nvSpPr>
        <p:spPr>
          <a:xfrm rot="0">
            <a:off x="2336532" y="874749"/>
            <a:ext cx="13614937" cy="933450"/>
          </a:xfrm>
          <a:prstGeom prst="rect">
            <a:avLst/>
          </a:prstGeom>
        </p:spPr>
        <p:txBody>
          <a:bodyPr anchor="t" rtlCol="false" tIns="0" lIns="0" bIns="0" rIns="0">
            <a:spAutoFit/>
          </a:bodyPr>
          <a:lstStyle/>
          <a:p>
            <a:pPr algn="ctr">
              <a:lnSpc>
                <a:spcPts val="7200"/>
              </a:lnSpc>
            </a:pPr>
            <a:r>
              <a:rPr lang="en-US" sz="6000">
                <a:solidFill>
                  <a:srgbClr val="DD6E0F"/>
                </a:solidFill>
                <a:latin typeface="Cy Grotesk Wide"/>
              </a:rPr>
              <a:t>Description of Datasets</a:t>
            </a:r>
          </a:p>
        </p:txBody>
      </p:sp>
      <p:sp>
        <p:nvSpPr>
          <p:cNvPr name="TextBox 5" id="5"/>
          <p:cNvSpPr txBox="true"/>
          <p:nvPr/>
        </p:nvSpPr>
        <p:spPr>
          <a:xfrm rot="0">
            <a:off x="1372368" y="3892321"/>
            <a:ext cx="15239754" cy="4045945"/>
          </a:xfrm>
          <a:prstGeom prst="rect">
            <a:avLst/>
          </a:prstGeom>
        </p:spPr>
        <p:txBody>
          <a:bodyPr anchor="t" rtlCol="false" tIns="0" lIns="0" bIns="0" rIns="0">
            <a:spAutoFit/>
          </a:bodyPr>
          <a:lstStyle/>
          <a:p>
            <a:pPr marL="591587" indent="-295793" lvl="1">
              <a:lnSpc>
                <a:spcPts val="3562"/>
              </a:lnSpc>
              <a:buFont typeface="Arial"/>
              <a:buChar char="•"/>
            </a:pPr>
            <a:r>
              <a:rPr lang="en-US" sz="2740">
                <a:solidFill>
                  <a:srgbClr val="FFFFFF"/>
                </a:solidFill>
                <a:latin typeface="Cy Grotesk Key"/>
              </a:rPr>
              <a:t>UECFoodPix and UECFoodPixComplete are food images dataset with segmentation masks including 9,000 images for training and 1,000 image for testing.</a:t>
            </a:r>
          </a:p>
          <a:p>
            <a:pPr>
              <a:lnSpc>
                <a:spcPts val="3562"/>
              </a:lnSpc>
            </a:pPr>
          </a:p>
          <a:p>
            <a:pPr marL="591587" indent="-295793" lvl="1">
              <a:lnSpc>
                <a:spcPts val="3562"/>
              </a:lnSpc>
              <a:buFont typeface="Arial"/>
              <a:buChar char="•"/>
            </a:pPr>
            <a:r>
              <a:rPr lang="en-US" sz="2740">
                <a:solidFill>
                  <a:srgbClr val="FFFFFF"/>
                </a:solidFill>
                <a:latin typeface="Cy Grotesk Key"/>
              </a:rPr>
              <a:t>The Segmentation masks are augmented by food category.</a:t>
            </a:r>
          </a:p>
          <a:p>
            <a:pPr>
              <a:lnSpc>
                <a:spcPts val="3562"/>
              </a:lnSpc>
            </a:pPr>
          </a:p>
          <a:p>
            <a:pPr marL="591587" indent="-295793" lvl="1">
              <a:lnSpc>
                <a:spcPts val="3562"/>
              </a:lnSpc>
              <a:buFont typeface="Arial"/>
              <a:buChar char="•"/>
            </a:pPr>
            <a:r>
              <a:rPr lang="en-US" sz="2740">
                <a:solidFill>
                  <a:srgbClr val="FFFFFF"/>
                </a:solidFill>
                <a:latin typeface="Cy Grotesk Key"/>
              </a:rPr>
              <a:t>In UECFoodPix, the mask images is created using a bounding box and GrabCut, and In UECFoodPixComplete there is provided manualy. The mask images have pixel-wise food 103 class labels, and only R(red) channel have this labels.</a:t>
            </a:r>
          </a:p>
        </p:txBody>
      </p:sp>
      <p:pic>
        <p:nvPicPr>
          <p:cNvPr name="Picture 6" id="6"/>
          <p:cNvPicPr>
            <a:picLocks noChangeAspect="true"/>
          </p:cNvPicPr>
          <p:nvPr/>
        </p:nvPicPr>
        <p:blipFill>
          <a:blip r:embed="rId2"/>
          <a:srcRect l="0" t="0" r="0" b="0"/>
          <a:stretch>
            <a:fillRect/>
          </a:stretch>
        </p:blipFill>
        <p:spPr>
          <a:xfrm flipH="false" flipV="false" rot="0">
            <a:off x="16107036" y="-563028"/>
            <a:ext cx="2913653" cy="2913653"/>
          </a:xfrm>
          <a:prstGeom prst="rect">
            <a:avLst/>
          </a:prstGeom>
        </p:spPr>
      </p:pic>
      <p:sp>
        <p:nvSpPr>
          <p:cNvPr name="TextBox 7" id="7"/>
          <p:cNvSpPr txBox="true"/>
          <p:nvPr/>
        </p:nvSpPr>
        <p:spPr>
          <a:xfrm rot="0">
            <a:off x="876945" y="2467350"/>
            <a:ext cx="16230600" cy="556895"/>
          </a:xfrm>
          <a:prstGeom prst="rect">
            <a:avLst/>
          </a:prstGeom>
        </p:spPr>
        <p:txBody>
          <a:bodyPr anchor="t" rtlCol="false" tIns="0" lIns="0" bIns="0" rIns="0">
            <a:spAutoFit/>
          </a:bodyPr>
          <a:lstStyle/>
          <a:p>
            <a:pPr algn="ctr">
              <a:lnSpc>
                <a:spcPts val="4419"/>
              </a:lnSpc>
              <a:spcBef>
                <a:spcPct val="0"/>
              </a:spcBef>
            </a:pPr>
            <a:r>
              <a:rPr lang="en-US" sz="3399">
                <a:solidFill>
                  <a:srgbClr val="FFFFFF"/>
                </a:solidFill>
                <a:latin typeface="Cy Grotesk Key"/>
              </a:rPr>
              <a:t>UECFOODPIXCOMPLETE</a:t>
            </a:r>
          </a:p>
        </p:txBody>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486574" y="-3467145"/>
            <a:ext cx="6338599" cy="6338599"/>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02839" y="7760367"/>
            <a:ext cx="6842405" cy="6842405"/>
          </a:xfrm>
          <a:prstGeom prst="rect">
            <a:avLst/>
          </a:prstGeom>
        </p:spPr>
      </p:pic>
      <p:sp>
        <p:nvSpPr>
          <p:cNvPr name="TextBox 10" id="10"/>
          <p:cNvSpPr txBox="true"/>
          <p:nvPr/>
        </p:nvSpPr>
        <p:spPr>
          <a:xfrm rot="0">
            <a:off x="17077670" y="9229725"/>
            <a:ext cx="272891"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1028700" y="3188595"/>
            <a:ext cx="16230600" cy="5504870"/>
            <a:chOff x="0" y="0"/>
            <a:chExt cx="3762410" cy="1276082"/>
          </a:xfrm>
        </p:grpSpPr>
        <p:sp>
          <p:nvSpPr>
            <p:cNvPr name="Freeform 3" id="3"/>
            <p:cNvSpPr/>
            <p:nvPr/>
          </p:nvSpPr>
          <p:spPr>
            <a:xfrm>
              <a:off x="0" y="0"/>
              <a:ext cx="3762410" cy="1276082"/>
            </a:xfrm>
            <a:custGeom>
              <a:avLst/>
              <a:gdLst/>
              <a:ahLst/>
              <a:cxnLst/>
              <a:rect r="r" b="b" t="t" l="l"/>
              <a:pathLst>
                <a:path h="1276082" w="3762410">
                  <a:moveTo>
                    <a:pt x="3637950" y="1276082"/>
                  </a:moveTo>
                  <a:lnTo>
                    <a:pt x="124460" y="1276082"/>
                  </a:lnTo>
                  <a:cubicBezTo>
                    <a:pt x="55880" y="1276082"/>
                    <a:pt x="0" y="1220202"/>
                    <a:pt x="0" y="1151622"/>
                  </a:cubicBezTo>
                  <a:lnTo>
                    <a:pt x="0" y="124460"/>
                  </a:lnTo>
                  <a:cubicBezTo>
                    <a:pt x="0" y="55880"/>
                    <a:pt x="55880" y="0"/>
                    <a:pt x="124460" y="0"/>
                  </a:cubicBezTo>
                  <a:lnTo>
                    <a:pt x="3637950" y="0"/>
                  </a:lnTo>
                  <a:cubicBezTo>
                    <a:pt x="3706530" y="0"/>
                    <a:pt x="3762410" y="55880"/>
                    <a:pt x="3762410" y="124460"/>
                  </a:cubicBezTo>
                  <a:lnTo>
                    <a:pt x="3762410" y="1151622"/>
                  </a:lnTo>
                  <a:cubicBezTo>
                    <a:pt x="3762410" y="1220202"/>
                    <a:pt x="3706530" y="1276082"/>
                    <a:pt x="3637950" y="1276082"/>
                  </a:cubicBezTo>
                  <a:close/>
                </a:path>
              </a:pathLst>
            </a:custGeom>
            <a:solidFill>
              <a:srgbClr val="E191D7">
                <a:alpha val="17647"/>
              </a:srgbClr>
            </a:solidFill>
          </p:spPr>
        </p:sp>
      </p:grpSp>
      <p:sp>
        <p:nvSpPr>
          <p:cNvPr name="TextBox 4" id="4"/>
          <p:cNvSpPr txBox="true"/>
          <p:nvPr/>
        </p:nvSpPr>
        <p:spPr>
          <a:xfrm rot="0">
            <a:off x="2336532" y="874749"/>
            <a:ext cx="13614937" cy="933450"/>
          </a:xfrm>
          <a:prstGeom prst="rect">
            <a:avLst/>
          </a:prstGeom>
        </p:spPr>
        <p:txBody>
          <a:bodyPr anchor="t" rtlCol="false" tIns="0" lIns="0" bIns="0" rIns="0">
            <a:spAutoFit/>
          </a:bodyPr>
          <a:lstStyle/>
          <a:p>
            <a:pPr algn="ctr">
              <a:lnSpc>
                <a:spcPts val="7200"/>
              </a:lnSpc>
            </a:pPr>
            <a:r>
              <a:rPr lang="en-US" sz="6000">
                <a:solidFill>
                  <a:srgbClr val="DD6E0F"/>
                </a:solidFill>
                <a:latin typeface="Cy Grotesk Wide"/>
              </a:rPr>
              <a:t>Description of Datasets</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190438" y="7454175"/>
            <a:ext cx="6842405" cy="684240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4472485" y="6270668"/>
            <a:ext cx="3815515" cy="4016332"/>
          </a:xfrm>
          <a:prstGeom prst="rect">
            <a:avLst/>
          </a:prstGeom>
        </p:spPr>
      </p:pic>
      <p:sp>
        <p:nvSpPr>
          <p:cNvPr name="TextBox 7" id="7"/>
          <p:cNvSpPr txBox="true"/>
          <p:nvPr/>
        </p:nvSpPr>
        <p:spPr>
          <a:xfrm rot="0">
            <a:off x="1073825" y="2345632"/>
            <a:ext cx="16230600" cy="547688"/>
          </a:xfrm>
          <a:prstGeom prst="rect">
            <a:avLst/>
          </a:prstGeom>
        </p:spPr>
        <p:txBody>
          <a:bodyPr anchor="t" rtlCol="false" tIns="0" lIns="0" bIns="0" rIns="0">
            <a:spAutoFit/>
          </a:bodyPr>
          <a:lstStyle/>
          <a:p>
            <a:pPr algn="ctr">
              <a:lnSpc>
                <a:spcPts val="4387"/>
              </a:lnSpc>
              <a:spcBef>
                <a:spcPct val="0"/>
              </a:spcBef>
            </a:pPr>
            <a:r>
              <a:rPr lang="en-US" sz="3374">
                <a:solidFill>
                  <a:srgbClr val="FFFFFF"/>
                </a:solidFill>
                <a:latin typeface="Cy Grotesk Key"/>
              </a:rPr>
              <a:t>Food And Their Calories</a:t>
            </a:r>
          </a:p>
        </p:txBody>
      </p:sp>
      <p:sp>
        <p:nvSpPr>
          <p:cNvPr name="TextBox 8" id="8"/>
          <p:cNvSpPr txBox="true"/>
          <p:nvPr/>
        </p:nvSpPr>
        <p:spPr>
          <a:xfrm rot="0">
            <a:off x="1524123" y="4304723"/>
            <a:ext cx="15239754" cy="2695222"/>
          </a:xfrm>
          <a:prstGeom prst="rect">
            <a:avLst/>
          </a:prstGeom>
        </p:spPr>
        <p:txBody>
          <a:bodyPr anchor="t" rtlCol="false" tIns="0" lIns="0" bIns="0" rIns="0">
            <a:spAutoFit/>
          </a:bodyPr>
          <a:lstStyle/>
          <a:p>
            <a:pPr marL="591587" indent="-295793" lvl="1">
              <a:lnSpc>
                <a:spcPts val="3562"/>
              </a:lnSpc>
              <a:buFont typeface="Arial"/>
              <a:buChar char="•"/>
            </a:pPr>
            <a:r>
              <a:rPr lang="en-US" sz="2740">
                <a:solidFill>
                  <a:srgbClr val="FFFFFF"/>
                </a:solidFill>
                <a:latin typeface="Cy Grotesk Key"/>
              </a:rPr>
              <a:t>The dataset contains a csv file with more than 300 foods each with the amount of Calories, Fats, Proteins, Saturated Fats, Carbohydrates, Fibers labelled for each food.</a:t>
            </a:r>
          </a:p>
          <a:p>
            <a:pPr>
              <a:lnSpc>
                <a:spcPts val="3562"/>
              </a:lnSpc>
            </a:pPr>
          </a:p>
          <a:p>
            <a:pPr marL="591587" indent="-295793" lvl="1">
              <a:lnSpc>
                <a:spcPts val="3562"/>
              </a:lnSpc>
              <a:buFont typeface="Arial"/>
              <a:buChar char="•"/>
            </a:pPr>
            <a:r>
              <a:rPr lang="en-US" sz="2740">
                <a:solidFill>
                  <a:srgbClr val="FFFFFF"/>
                </a:solidFill>
                <a:latin typeface="Cy Grotesk Key"/>
              </a:rPr>
              <a:t> Also, the foods are also categorised into various groups like Desserts, Vegetables, Fruits etc.</a:t>
            </a:r>
          </a:p>
        </p:txBody>
      </p:sp>
      <p:sp>
        <p:nvSpPr>
          <p:cNvPr name="TextBox 9" id="9"/>
          <p:cNvSpPr txBox="true"/>
          <p:nvPr/>
        </p:nvSpPr>
        <p:spPr>
          <a:xfrm rot="0">
            <a:off x="17123807" y="9229725"/>
            <a:ext cx="180618"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11</a:t>
            </a:r>
          </a:p>
        </p:txBody>
      </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86574" y="-3467145"/>
            <a:ext cx="6338599" cy="6338599"/>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91" r="0" b="891"/>
          <a:stretch>
            <a:fillRect/>
          </a:stretch>
        </p:blipFill>
        <p:spPr>
          <a:xfrm flipH="false" flipV="false" rot="0">
            <a:off x="19050" y="4408313"/>
            <a:ext cx="18288000" cy="5904999"/>
          </a:xfrm>
          <a:prstGeom prst="rect">
            <a:avLst/>
          </a:prstGeom>
        </p:spPr>
      </p:pic>
      <p:pic>
        <p:nvPicPr>
          <p:cNvPr name="Picture 3" id="3"/>
          <p:cNvPicPr>
            <a:picLocks noChangeAspect="true"/>
          </p:cNvPicPr>
          <p:nvPr/>
        </p:nvPicPr>
        <p:blipFill>
          <a:blip r:embed="rId3"/>
          <a:srcRect l="0" t="2812" r="0" b="2812"/>
          <a:stretch>
            <a:fillRect/>
          </a:stretch>
        </p:blipFill>
        <p:spPr>
          <a:xfrm flipH="false" flipV="false" rot="0">
            <a:off x="0" y="0"/>
            <a:ext cx="18288000" cy="4408313"/>
          </a:xfrm>
          <a:prstGeom prst="rect">
            <a:avLst/>
          </a:prstGeom>
        </p:spPr>
      </p:pic>
      <p:sp>
        <p:nvSpPr>
          <p:cNvPr name="AutoShape 4" id="4"/>
          <p:cNvSpPr/>
          <p:nvPr/>
        </p:nvSpPr>
        <p:spPr>
          <a:xfrm rot="5400000">
            <a:off x="3291341" y="6510330"/>
            <a:ext cx="777842" cy="0"/>
          </a:xfrm>
          <a:prstGeom prst="line">
            <a:avLst/>
          </a:prstGeom>
          <a:ln cap="rnd" w="38100">
            <a:solidFill>
              <a:srgbClr val="F27100"/>
            </a:solidFill>
            <a:prstDash val="sysDot"/>
            <a:headEnd type="none" len="sm" w="sm"/>
            <a:tailEnd type="triangle" len="med" w="lg"/>
          </a:ln>
        </p:spPr>
      </p:sp>
      <p:sp>
        <p:nvSpPr>
          <p:cNvPr name="AutoShape 5" id="5"/>
          <p:cNvSpPr/>
          <p:nvPr/>
        </p:nvSpPr>
        <p:spPr>
          <a:xfrm rot="5400000">
            <a:off x="8793179" y="6510330"/>
            <a:ext cx="777842" cy="0"/>
          </a:xfrm>
          <a:prstGeom prst="line">
            <a:avLst/>
          </a:prstGeom>
          <a:ln cap="rnd" w="38100">
            <a:solidFill>
              <a:srgbClr val="F27100"/>
            </a:solidFill>
            <a:prstDash val="sysDot"/>
            <a:headEnd type="none" len="sm" w="sm"/>
            <a:tailEnd type="triangle" len="med" w="lg"/>
          </a:ln>
        </p:spPr>
      </p:sp>
      <p:sp>
        <p:nvSpPr>
          <p:cNvPr name="AutoShape 6" id="6"/>
          <p:cNvSpPr/>
          <p:nvPr/>
        </p:nvSpPr>
        <p:spPr>
          <a:xfrm rot="5400000">
            <a:off x="14317494" y="6510330"/>
            <a:ext cx="777842" cy="0"/>
          </a:xfrm>
          <a:prstGeom prst="line">
            <a:avLst/>
          </a:prstGeom>
          <a:ln cap="rnd" w="38100">
            <a:solidFill>
              <a:srgbClr val="F27100"/>
            </a:solidFill>
            <a:prstDash val="sysDot"/>
            <a:headEnd type="none" len="sm" w="sm"/>
            <a:tailEnd type="triangle" len="med" w="lg"/>
          </a:ln>
        </p:spPr>
      </p:sp>
      <p:pic>
        <p:nvPicPr>
          <p:cNvPr name="Picture 7" id="7"/>
          <p:cNvPicPr>
            <a:picLocks noChangeAspect="true"/>
          </p:cNvPicPr>
          <p:nvPr/>
        </p:nvPicPr>
        <p:blipFill>
          <a:blip r:embed="rId4"/>
          <a:srcRect l="0" t="0" r="0" b="0"/>
          <a:stretch>
            <a:fillRect/>
          </a:stretch>
        </p:blipFill>
        <p:spPr>
          <a:xfrm flipH="false" flipV="false" rot="0">
            <a:off x="2385064" y="3041254"/>
            <a:ext cx="2552297" cy="2552297"/>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7858327" y="3041254"/>
            <a:ext cx="2552297" cy="2552297"/>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13337887" y="3041254"/>
            <a:ext cx="2552297" cy="2552297"/>
          </a:xfrm>
          <a:prstGeom prst="rect">
            <a:avLst/>
          </a:prstGeom>
        </p:spPr>
      </p:pic>
      <p:sp>
        <p:nvSpPr>
          <p:cNvPr name="TextBox 10" id="10"/>
          <p:cNvSpPr txBox="true"/>
          <p:nvPr/>
        </p:nvSpPr>
        <p:spPr>
          <a:xfrm rot="0">
            <a:off x="2591437" y="3925290"/>
            <a:ext cx="2139551" cy="774700"/>
          </a:xfrm>
          <a:prstGeom prst="rect">
            <a:avLst/>
          </a:prstGeom>
        </p:spPr>
        <p:txBody>
          <a:bodyPr anchor="t" rtlCol="false" tIns="0" lIns="0" bIns="0" rIns="0">
            <a:spAutoFit/>
          </a:bodyPr>
          <a:lstStyle/>
          <a:p>
            <a:pPr algn="ctr">
              <a:lnSpc>
                <a:spcPts val="3124"/>
              </a:lnSpc>
            </a:pPr>
            <a:r>
              <a:rPr lang="en-US" sz="2499" spc="69">
                <a:solidFill>
                  <a:srgbClr val="FFFFFF"/>
                </a:solidFill>
                <a:latin typeface="Cy Grotesk Key"/>
              </a:rPr>
              <a:t>DATASET TRIALS</a:t>
            </a:r>
          </a:p>
        </p:txBody>
      </p:sp>
      <p:sp>
        <p:nvSpPr>
          <p:cNvPr name="TextBox 11" id="11"/>
          <p:cNvSpPr txBox="true"/>
          <p:nvPr/>
        </p:nvSpPr>
        <p:spPr>
          <a:xfrm rot="0">
            <a:off x="8020770" y="3906240"/>
            <a:ext cx="2208360" cy="793750"/>
          </a:xfrm>
          <a:prstGeom prst="rect">
            <a:avLst/>
          </a:prstGeom>
        </p:spPr>
        <p:txBody>
          <a:bodyPr anchor="t" rtlCol="false" tIns="0" lIns="0" bIns="0" rIns="0">
            <a:spAutoFit/>
          </a:bodyPr>
          <a:lstStyle/>
          <a:p>
            <a:pPr algn="ctr">
              <a:lnSpc>
                <a:spcPts val="3124"/>
              </a:lnSpc>
            </a:pPr>
            <a:r>
              <a:rPr lang="en-US" sz="2499" spc="69">
                <a:solidFill>
                  <a:srgbClr val="FFFFFF"/>
                </a:solidFill>
                <a:latin typeface="Cy Grotesk Key"/>
              </a:rPr>
              <a:t>MODEL</a:t>
            </a:r>
          </a:p>
          <a:p>
            <a:pPr algn="ctr">
              <a:lnSpc>
                <a:spcPts val="3124"/>
              </a:lnSpc>
            </a:pPr>
            <a:r>
              <a:rPr lang="en-US" sz="2499" spc="69">
                <a:solidFill>
                  <a:srgbClr val="FFFFFF"/>
                </a:solidFill>
                <a:latin typeface="Cy Grotesk Key"/>
              </a:rPr>
              <a:t>TRIALS</a:t>
            </a:r>
          </a:p>
        </p:txBody>
      </p:sp>
      <p:sp>
        <p:nvSpPr>
          <p:cNvPr name="TextBox 12" id="12"/>
          <p:cNvSpPr txBox="true"/>
          <p:nvPr/>
        </p:nvSpPr>
        <p:spPr>
          <a:xfrm rot="0">
            <a:off x="13432473" y="3925290"/>
            <a:ext cx="2363126" cy="774700"/>
          </a:xfrm>
          <a:prstGeom prst="rect">
            <a:avLst/>
          </a:prstGeom>
        </p:spPr>
        <p:txBody>
          <a:bodyPr anchor="t" rtlCol="false" tIns="0" lIns="0" bIns="0" rIns="0">
            <a:spAutoFit/>
          </a:bodyPr>
          <a:lstStyle/>
          <a:p>
            <a:pPr algn="ctr">
              <a:lnSpc>
                <a:spcPts val="3124"/>
              </a:lnSpc>
            </a:pPr>
            <a:r>
              <a:rPr lang="en-US" sz="2499" spc="69">
                <a:solidFill>
                  <a:srgbClr val="FFFFFF"/>
                </a:solidFill>
                <a:latin typeface="Cy Grotesk Key"/>
              </a:rPr>
              <a:t>TRIED TECHNIQUES</a:t>
            </a:r>
          </a:p>
        </p:txBody>
      </p:sp>
      <p:sp>
        <p:nvSpPr>
          <p:cNvPr name="TextBox 13" id="13"/>
          <p:cNvSpPr txBox="true"/>
          <p:nvPr/>
        </p:nvSpPr>
        <p:spPr>
          <a:xfrm rot="0">
            <a:off x="1281870" y="1057111"/>
            <a:ext cx="12663956" cy="967740"/>
          </a:xfrm>
          <a:prstGeom prst="rect">
            <a:avLst/>
          </a:prstGeom>
        </p:spPr>
        <p:txBody>
          <a:bodyPr anchor="t" rtlCol="false" tIns="0" lIns="0" bIns="0" rIns="0">
            <a:spAutoFit/>
          </a:bodyPr>
          <a:lstStyle/>
          <a:p>
            <a:pPr>
              <a:lnSpc>
                <a:spcPts val="7680"/>
              </a:lnSpc>
            </a:pPr>
            <a:r>
              <a:rPr lang="en-US" sz="6000" spc="642">
                <a:solidFill>
                  <a:srgbClr val="DD6E0F"/>
                </a:solidFill>
                <a:latin typeface="Cy Grotesk Key Bold"/>
              </a:rPr>
              <a:t>EXPERIMENTS &amp; RESULTS</a:t>
            </a:r>
          </a:p>
        </p:txBody>
      </p:sp>
      <p:sp>
        <p:nvSpPr>
          <p:cNvPr name="TextBox 14" id="14"/>
          <p:cNvSpPr txBox="true"/>
          <p:nvPr/>
        </p:nvSpPr>
        <p:spPr>
          <a:xfrm rot="0">
            <a:off x="6993258" y="7332237"/>
            <a:ext cx="4415785" cy="979805"/>
          </a:xfrm>
          <a:prstGeom prst="rect">
            <a:avLst/>
          </a:prstGeom>
        </p:spPr>
        <p:txBody>
          <a:bodyPr anchor="t" rtlCol="false" tIns="0" lIns="0" bIns="0" rIns="0">
            <a:spAutoFit/>
          </a:bodyPr>
          <a:lstStyle/>
          <a:p>
            <a:pPr algn="ctr">
              <a:lnSpc>
                <a:spcPts val="2560"/>
              </a:lnSpc>
            </a:pPr>
            <a:r>
              <a:rPr lang="en-US" sz="2000" spc="288">
                <a:solidFill>
                  <a:srgbClr val="FFFFFF"/>
                </a:solidFill>
                <a:latin typeface="Cy Grotesk Key"/>
              </a:rPr>
              <a:t>Implemented models,</a:t>
            </a:r>
          </a:p>
          <a:p>
            <a:pPr algn="ctr">
              <a:lnSpc>
                <a:spcPts val="2560"/>
              </a:lnSpc>
            </a:pPr>
            <a:r>
              <a:rPr lang="en-US" sz="2000" spc="288">
                <a:solidFill>
                  <a:srgbClr val="FFFFFF"/>
                </a:solidFill>
                <a:latin typeface="Cy Grotesk Key"/>
              </a:rPr>
              <a:t>their strengths and weaknesses</a:t>
            </a:r>
          </a:p>
        </p:txBody>
      </p:sp>
      <p:sp>
        <p:nvSpPr>
          <p:cNvPr name="TextBox 15" id="15"/>
          <p:cNvSpPr txBox="true"/>
          <p:nvPr/>
        </p:nvSpPr>
        <p:spPr>
          <a:xfrm rot="0">
            <a:off x="1453320" y="7332237"/>
            <a:ext cx="4415785" cy="979805"/>
          </a:xfrm>
          <a:prstGeom prst="rect">
            <a:avLst/>
          </a:prstGeom>
        </p:spPr>
        <p:txBody>
          <a:bodyPr anchor="t" rtlCol="false" tIns="0" lIns="0" bIns="0" rIns="0">
            <a:spAutoFit/>
          </a:bodyPr>
          <a:lstStyle/>
          <a:p>
            <a:pPr algn="ctr">
              <a:lnSpc>
                <a:spcPts val="2560"/>
              </a:lnSpc>
            </a:pPr>
            <a:r>
              <a:rPr lang="en-US" sz="2000" spc="288">
                <a:solidFill>
                  <a:srgbClr val="FFFFFF"/>
                </a:solidFill>
                <a:latin typeface="Cy Grotesk Key"/>
              </a:rPr>
              <a:t>Tried out datasets and their compatibility with our goal </a:t>
            </a:r>
          </a:p>
        </p:txBody>
      </p:sp>
      <p:sp>
        <p:nvSpPr>
          <p:cNvPr name="TextBox 16" id="16"/>
          <p:cNvSpPr txBox="true"/>
          <p:nvPr/>
        </p:nvSpPr>
        <p:spPr>
          <a:xfrm rot="0">
            <a:off x="12517573" y="7332237"/>
            <a:ext cx="4415785" cy="332105"/>
          </a:xfrm>
          <a:prstGeom prst="rect">
            <a:avLst/>
          </a:prstGeom>
        </p:spPr>
        <p:txBody>
          <a:bodyPr anchor="t" rtlCol="false" tIns="0" lIns="0" bIns="0" rIns="0">
            <a:spAutoFit/>
          </a:bodyPr>
          <a:lstStyle/>
          <a:p>
            <a:pPr algn="ctr">
              <a:lnSpc>
                <a:spcPts val="2560"/>
              </a:lnSpc>
            </a:pPr>
            <a:r>
              <a:rPr lang="en-US" sz="2000" spc="288">
                <a:solidFill>
                  <a:srgbClr val="FFFFFF"/>
                </a:solidFill>
                <a:latin typeface="Cy Grotesk Key"/>
              </a:rPr>
              <a:t>Different techniques used </a:t>
            </a:r>
          </a:p>
        </p:txBody>
      </p:sp>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486574" y="-3467145"/>
            <a:ext cx="6338599" cy="6338599"/>
          </a:xfrm>
          <a:prstGeom prst="rect">
            <a:avLst/>
          </a:prstGeom>
        </p:spPr>
      </p:pic>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602839" y="7760367"/>
            <a:ext cx="6842405" cy="6842405"/>
          </a:xfrm>
          <a:prstGeom prst="rect">
            <a:avLst/>
          </a:prstGeom>
        </p:spPr>
      </p:pic>
      <p:sp>
        <p:nvSpPr>
          <p:cNvPr name="TextBox 19" id="19"/>
          <p:cNvSpPr txBox="true"/>
          <p:nvPr/>
        </p:nvSpPr>
        <p:spPr>
          <a:xfrm rot="0">
            <a:off x="17085171" y="9229725"/>
            <a:ext cx="257889"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1028700" y="3188595"/>
            <a:ext cx="16230600" cy="5504870"/>
            <a:chOff x="0" y="0"/>
            <a:chExt cx="3762410" cy="1276082"/>
          </a:xfrm>
        </p:grpSpPr>
        <p:sp>
          <p:nvSpPr>
            <p:cNvPr name="Freeform 3" id="3"/>
            <p:cNvSpPr/>
            <p:nvPr/>
          </p:nvSpPr>
          <p:spPr>
            <a:xfrm>
              <a:off x="0" y="0"/>
              <a:ext cx="3762410" cy="1276082"/>
            </a:xfrm>
            <a:custGeom>
              <a:avLst/>
              <a:gdLst/>
              <a:ahLst/>
              <a:cxnLst/>
              <a:rect r="r" b="b" t="t" l="l"/>
              <a:pathLst>
                <a:path h="1276082" w="3762410">
                  <a:moveTo>
                    <a:pt x="3637950" y="1276082"/>
                  </a:moveTo>
                  <a:lnTo>
                    <a:pt x="124460" y="1276082"/>
                  </a:lnTo>
                  <a:cubicBezTo>
                    <a:pt x="55880" y="1276082"/>
                    <a:pt x="0" y="1220202"/>
                    <a:pt x="0" y="1151622"/>
                  </a:cubicBezTo>
                  <a:lnTo>
                    <a:pt x="0" y="124460"/>
                  </a:lnTo>
                  <a:cubicBezTo>
                    <a:pt x="0" y="55880"/>
                    <a:pt x="55880" y="0"/>
                    <a:pt x="124460" y="0"/>
                  </a:cubicBezTo>
                  <a:lnTo>
                    <a:pt x="3637950" y="0"/>
                  </a:lnTo>
                  <a:cubicBezTo>
                    <a:pt x="3706530" y="0"/>
                    <a:pt x="3762410" y="55880"/>
                    <a:pt x="3762410" y="124460"/>
                  </a:cubicBezTo>
                  <a:lnTo>
                    <a:pt x="3762410" y="1151622"/>
                  </a:lnTo>
                  <a:cubicBezTo>
                    <a:pt x="3762410" y="1220202"/>
                    <a:pt x="3706530" y="1276082"/>
                    <a:pt x="3637950" y="1276082"/>
                  </a:cubicBezTo>
                  <a:close/>
                </a:path>
              </a:pathLst>
            </a:custGeom>
            <a:solidFill>
              <a:srgbClr val="E191D7">
                <a:alpha val="17647"/>
              </a:srgbClr>
            </a:solidFill>
          </p:spPr>
        </p:sp>
      </p:grpSp>
      <p:sp>
        <p:nvSpPr>
          <p:cNvPr name="TextBox 4" id="4"/>
          <p:cNvSpPr txBox="true"/>
          <p:nvPr/>
        </p:nvSpPr>
        <p:spPr>
          <a:xfrm rot="0">
            <a:off x="2336532" y="874749"/>
            <a:ext cx="13614937" cy="933450"/>
          </a:xfrm>
          <a:prstGeom prst="rect">
            <a:avLst/>
          </a:prstGeom>
        </p:spPr>
        <p:txBody>
          <a:bodyPr anchor="t" rtlCol="false" tIns="0" lIns="0" bIns="0" rIns="0">
            <a:spAutoFit/>
          </a:bodyPr>
          <a:lstStyle/>
          <a:p>
            <a:pPr algn="ctr">
              <a:lnSpc>
                <a:spcPts val="7200"/>
              </a:lnSpc>
            </a:pPr>
            <a:r>
              <a:rPr lang="en-US" sz="6000">
                <a:solidFill>
                  <a:srgbClr val="DD6E0F"/>
                </a:solidFill>
                <a:latin typeface="Cy Grotesk Wide"/>
              </a:rPr>
              <a:t>Dataset Trials</a:t>
            </a:r>
          </a:p>
        </p:txBody>
      </p:sp>
      <p:sp>
        <p:nvSpPr>
          <p:cNvPr name="TextBox 5" id="5"/>
          <p:cNvSpPr txBox="true"/>
          <p:nvPr/>
        </p:nvSpPr>
        <p:spPr>
          <a:xfrm rot="0">
            <a:off x="1372368" y="3873271"/>
            <a:ext cx="15239754" cy="4389755"/>
          </a:xfrm>
          <a:prstGeom prst="rect">
            <a:avLst/>
          </a:prstGeom>
        </p:spPr>
        <p:txBody>
          <a:bodyPr anchor="t" rtlCol="false" tIns="0" lIns="0" bIns="0" rIns="0">
            <a:spAutoFit/>
          </a:bodyPr>
          <a:lstStyle/>
          <a:p>
            <a:pPr marL="734059" indent="-367030" lvl="1">
              <a:lnSpc>
                <a:spcPts val="4419"/>
              </a:lnSpc>
              <a:buFont typeface="Arial"/>
              <a:buChar char="•"/>
            </a:pPr>
            <a:r>
              <a:rPr lang="en-US" sz="3399">
                <a:solidFill>
                  <a:srgbClr val="FFFFFF"/>
                </a:solidFill>
                <a:latin typeface="Cy Grotesk Key"/>
              </a:rPr>
              <a:t>FoodSeg103</a:t>
            </a:r>
          </a:p>
          <a:p>
            <a:pPr marL="1209039" indent="-403013" lvl="2">
              <a:lnSpc>
                <a:spcPts val="3639"/>
              </a:lnSpc>
              <a:buFont typeface="Arial"/>
              <a:buChar char="⚬"/>
            </a:pPr>
            <a:r>
              <a:rPr lang="en-US" sz="2799">
                <a:solidFill>
                  <a:srgbClr val="FFFFFF"/>
                </a:solidFill>
                <a:latin typeface="Cy Grotesk Key"/>
              </a:rPr>
              <a:t>Incomputable dataset with our goal.</a:t>
            </a:r>
          </a:p>
          <a:p>
            <a:pPr marL="1209039" indent="-403013" lvl="2">
              <a:lnSpc>
                <a:spcPts val="3639"/>
              </a:lnSpc>
              <a:buFont typeface="Arial"/>
              <a:buChar char="⚬"/>
            </a:pPr>
            <a:r>
              <a:rPr lang="en-US" sz="2799">
                <a:solidFill>
                  <a:srgbClr val="FFFFFF"/>
                </a:solidFill>
                <a:latin typeface="Cy Grotesk Key"/>
              </a:rPr>
              <a:t>the labels doesn't map to food categories.</a:t>
            </a:r>
            <a:r>
              <a:rPr lang="en-US" sz="2799">
                <a:solidFill>
                  <a:srgbClr val="FFFFFF"/>
                </a:solidFill>
                <a:latin typeface="Cy Grotesk Key"/>
              </a:rPr>
              <a:t> </a:t>
            </a:r>
          </a:p>
          <a:p>
            <a:pPr>
              <a:lnSpc>
                <a:spcPts val="3562"/>
              </a:lnSpc>
            </a:pPr>
          </a:p>
          <a:p>
            <a:pPr marL="734059" indent="-367030" lvl="1">
              <a:lnSpc>
                <a:spcPts val="4419"/>
              </a:lnSpc>
              <a:buFont typeface="Arial"/>
              <a:buChar char="•"/>
            </a:pPr>
            <a:r>
              <a:rPr lang="en-US" sz="3399">
                <a:solidFill>
                  <a:srgbClr val="FFFFFF"/>
                </a:solidFill>
                <a:latin typeface="Cy Grotesk Key"/>
              </a:rPr>
              <a:t>UECFOODPIXCOMPLETE</a:t>
            </a:r>
          </a:p>
          <a:p>
            <a:pPr marL="1209039" indent="-403013" lvl="2">
              <a:lnSpc>
                <a:spcPts val="3639"/>
              </a:lnSpc>
              <a:buFont typeface="Arial"/>
              <a:buChar char="⚬"/>
            </a:pPr>
            <a:r>
              <a:rPr lang="en-US" sz="2799">
                <a:solidFill>
                  <a:srgbClr val="FFFFFF"/>
                </a:solidFill>
                <a:latin typeface="Cy Grotesk Key"/>
              </a:rPr>
              <a:t>Dataset used to develop deepLapV3 Plus model successfully.</a:t>
            </a:r>
          </a:p>
          <a:p>
            <a:pPr>
              <a:lnSpc>
                <a:spcPts val="3562"/>
              </a:lnSpc>
            </a:pPr>
          </a:p>
          <a:p>
            <a:pPr marL="734059" indent="-367030" lvl="1">
              <a:lnSpc>
                <a:spcPts val="4419"/>
              </a:lnSpc>
              <a:buFont typeface="Arial"/>
              <a:buChar char="•"/>
            </a:pPr>
            <a:r>
              <a:rPr lang="en-US" sz="3399">
                <a:solidFill>
                  <a:srgbClr val="FFFFFF"/>
                </a:solidFill>
                <a:latin typeface="Cy Grotesk Key"/>
              </a:rPr>
              <a:t>Food and their calories</a:t>
            </a:r>
          </a:p>
          <a:p>
            <a:pPr marL="1209039" indent="-403013" lvl="2">
              <a:lnSpc>
                <a:spcPts val="3639"/>
              </a:lnSpc>
              <a:buFont typeface="Arial"/>
              <a:buChar char="⚬"/>
            </a:pPr>
            <a:r>
              <a:rPr lang="en-US" sz="2799">
                <a:solidFill>
                  <a:srgbClr val="FFFFFF"/>
                </a:solidFill>
                <a:latin typeface="Cy Grotesk Key"/>
              </a:rPr>
              <a:t>Dataset used to retrieve the calorie count of each food ingredient.</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86574" y="-3467145"/>
            <a:ext cx="6338599" cy="6338599"/>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02839" y="7760367"/>
            <a:ext cx="6842405" cy="6842405"/>
          </a:xfrm>
          <a:prstGeom prst="rect">
            <a:avLst/>
          </a:prstGeom>
        </p:spPr>
      </p:pic>
      <p:sp>
        <p:nvSpPr>
          <p:cNvPr name="TextBox 8" id="8"/>
          <p:cNvSpPr txBox="true"/>
          <p:nvPr/>
        </p:nvSpPr>
        <p:spPr>
          <a:xfrm rot="0">
            <a:off x="17082195" y="9229725"/>
            <a:ext cx="263843"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1028700" y="3188595"/>
            <a:ext cx="16230600" cy="5504870"/>
            <a:chOff x="0" y="0"/>
            <a:chExt cx="3762410" cy="1276082"/>
          </a:xfrm>
        </p:grpSpPr>
        <p:sp>
          <p:nvSpPr>
            <p:cNvPr name="Freeform 3" id="3"/>
            <p:cNvSpPr/>
            <p:nvPr/>
          </p:nvSpPr>
          <p:spPr>
            <a:xfrm>
              <a:off x="0" y="0"/>
              <a:ext cx="3762410" cy="1276082"/>
            </a:xfrm>
            <a:custGeom>
              <a:avLst/>
              <a:gdLst/>
              <a:ahLst/>
              <a:cxnLst/>
              <a:rect r="r" b="b" t="t" l="l"/>
              <a:pathLst>
                <a:path h="1276082" w="3762410">
                  <a:moveTo>
                    <a:pt x="3637950" y="1276082"/>
                  </a:moveTo>
                  <a:lnTo>
                    <a:pt x="124460" y="1276082"/>
                  </a:lnTo>
                  <a:cubicBezTo>
                    <a:pt x="55880" y="1276082"/>
                    <a:pt x="0" y="1220202"/>
                    <a:pt x="0" y="1151622"/>
                  </a:cubicBezTo>
                  <a:lnTo>
                    <a:pt x="0" y="124460"/>
                  </a:lnTo>
                  <a:cubicBezTo>
                    <a:pt x="0" y="55880"/>
                    <a:pt x="55880" y="0"/>
                    <a:pt x="124460" y="0"/>
                  </a:cubicBezTo>
                  <a:lnTo>
                    <a:pt x="3637950" y="0"/>
                  </a:lnTo>
                  <a:cubicBezTo>
                    <a:pt x="3706530" y="0"/>
                    <a:pt x="3762410" y="55880"/>
                    <a:pt x="3762410" y="124460"/>
                  </a:cubicBezTo>
                  <a:lnTo>
                    <a:pt x="3762410" y="1151622"/>
                  </a:lnTo>
                  <a:cubicBezTo>
                    <a:pt x="3762410" y="1220202"/>
                    <a:pt x="3706530" y="1276082"/>
                    <a:pt x="3637950" y="1276082"/>
                  </a:cubicBezTo>
                  <a:close/>
                </a:path>
              </a:pathLst>
            </a:custGeom>
            <a:solidFill>
              <a:srgbClr val="E191D7">
                <a:alpha val="17647"/>
              </a:srgbClr>
            </a:solidFill>
          </p:spPr>
        </p:sp>
      </p:grpSp>
      <p:sp>
        <p:nvSpPr>
          <p:cNvPr name="TextBox 4" id="4"/>
          <p:cNvSpPr txBox="true"/>
          <p:nvPr/>
        </p:nvSpPr>
        <p:spPr>
          <a:xfrm rot="0">
            <a:off x="2336532" y="874749"/>
            <a:ext cx="13614937" cy="933450"/>
          </a:xfrm>
          <a:prstGeom prst="rect">
            <a:avLst/>
          </a:prstGeom>
        </p:spPr>
        <p:txBody>
          <a:bodyPr anchor="t" rtlCol="false" tIns="0" lIns="0" bIns="0" rIns="0">
            <a:spAutoFit/>
          </a:bodyPr>
          <a:lstStyle/>
          <a:p>
            <a:pPr algn="ctr">
              <a:lnSpc>
                <a:spcPts val="7200"/>
              </a:lnSpc>
            </a:pPr>
            <a:r>
              <a:rPr lang="en-US" sz="6000">
                <a:solidFill>
                  <a:srgbClr val="DD6E0F"/>
                </a:solidFill>
                <a:latin typeface="Cy Grotesk Wide"/>
              </a:rPr>
              <a:t>Model Trials</a:t>
            </a:r>
          </a:p>
        </p:txBody>
      </p:sp>
      <p:sp>
        <p:nvSpPr>
          <p:cNvPr name="TextBox 5" id="5"/>
          <p:cNvSpPr txBox="true"/>
          <p:nvPr/>
        </p:nvSpPr>
        <p:spPr>
          <a:xfrm rot="0">
            <a:off x="1372368" y="3873271"/>
            <a:ext cx="15239754" cy="4770755"/>
          </a:xfrm>
          <a:prstGeom prst="rect">
            <a:avLst/>
          </a:prstGeom>
        </p:spPr>
        <p:txBody>
          <a:bodyPr anchor="t" rtlCol="false" tIns="0" lIns="0" bIns="0" rIns="0">
            <a:spAutoFit/>
          </a:bodyPr>
          <a:lstStyle/>
          <a:p>
            <a:pPr marL="734059" indent="-367030" lvl="1">
              <a:lnSpc>
                <a:spcPts val="4419"/>
              </a:lnSpc>
              <a:buFont typeface="Arial"/>
              <a:buChar char="•"/>
            </a:pPr>
            <a:r>
              <a:rPr lang="en-US" sz="3399">
                <a:solidFill>
                  <a:srgbClr val="FFFFFF"/>
                </a:solidFill>
                <a:latin typeface="Cy Grotesk Key"/>
              </a:rPr>
              <a:t>SeaFood Model</a:t>
            </a:r>
          </a:p>
          <a:p>
            <a:pPr>
              <a:lnSpc>
                <a:spcPts val="4419"/>
              </a:lnSpc>
            </a:pPr>
          </a:p>
          <a:p>
            <a:pPr marL="1209039" indent="-403013" lvl="2">
              <a:lnSpc>
                <a:spcPts val="3639"/>
              </a:lnSpc>
              <a:buFont typeface="Arial"/>
              <a:buChar char="⚬"/>
            </a:pPr>
            <a:r>
              <a:rPr lang="en-US" sz="2799">
                <a:solidFill>
                  <a:srgbClr val="FFFFFF"/>
                </a:solidFill>
                <a:latin typeface="Cy Grotesk Key"/>
              </a:rPr>
              <a:t>semantic segmentation model adopts the </a:t>
            </a:r>
            <a:r>
              <a:rPr lang="en-US" sz="2799">
                <a:solidFill>
                  <a:srgbClr val="FFFFFF"/>
                </a:solidFill>
                <a:latin typeface="Cy Grotesk Key"/>
                <a:hlinkClick r:id="rId2" tooltip="https://arxiv.org/abs/1802.02611"/>
              </a:rPr>
              <a:t>DeepLab-V3</a:t>
            </a:r>
            <a:r>
              <a:rPr lang="en-US" sz="2799">
                <a:solidFill>
                  <a:srgbClr val="FFFFFF"/>
                </a:solidFill>
                <a:latin typeface="Cy Grotesk Key"/>
              </a:rPr>
              <a:t> neural network architecture with </a:t>
            </a:r>
            <a:r>
              <a:rPr lang="en-US" sz="2799">
                <a:solidFill>
                  <a:srgbClr val="FFFFFF"/>
                </a:solidFill>
                <a:latin typeface="Cy Grotesk Key"/>
                <a:hlinkClick r:id="rId3" tooltip="https://arxiv.org/abs/1801.04381"/>
              </a:rPr>
              <a:t>MobileNet-V2</a:t>
            </a:r>
            <a:r>
              <a:rPr lang="en-US" sz="2799">
                <a:solidFill>
                  <a:srgbClr val="FFFFFF"/>
                </a:solidFill>
                <a:latin typeface="Cy Grotesk Key"/>
              </a:rPr>
              <a:t> backbone, It was trained and evaluated on a Google-internal food ingredient parsing dataset.</a:t>
            </a:r>
          </a:p>
          <a:p>
            <a:pPr>
              <a:lnSpc>
                <a:spcPts val="3639"/>
              </a:lnSpc>
            </a:pPr>
          </a:p>
          <a:p>
            <a:pPr marL="1209039" indent="-403013" lvl="2">
              <a:lnSpc>
                <a:spcPts val="3639"/>
              </a:lnSpc>
              <a:buFont typeface="Arial"/>
              <a:buChar char="⚬"/>
            </a:pPr>
            <a:r>
              <a:rPr lang="en-US" sz="2799">
                <a:solidFill>
                  <a:srgbClr val="FFFFFF"/>
                </a:solidFill>
                <a:latin typeface="Cy Grotesk Key"/>
              </a:rPr>
              <a:t>it has very small variety of food categories (26 category), and the categories are vague Ex: It sees apple and orange as same category (Fruits)</a:t>
            </a:r>
          </a:p>
          <a:p>
            <a:pPr>
              <a:lnSpc>
                <a:spcPts val="3639"/>
              </a:lnSpc>
            </a:pPr>
          </a:p>
          <a:p>
            <a:pPr>
              <a:lnSpc>
                <a:spcPts val="3639"/>
              </a:lnSpc>
            </a:pP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486574" y="-3467145"/>
            <a:ext cx="6338599" cy="6338599"/>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602839" y="7760367"/>
            <a:ext cx="6842405" cy="6842405"/>
          </a:xfrm>
          <a:prstGeom prst="rect">
            <a:avLst/>
          </a:prstGeom>
        </p:spPr>
      </p:pic>
      <p:sp>
        <p:nvSpPr>
          <p:cNvPr name="TextBox 8" id="8"/>
          <p:cNvSpPr txBox="true"/>
          <p:nvPr/>
        </p:nvSpPr>
        <p:spPr>
          <a:xfrm rot="0">
            <a:off x="17083445" y="9229725"/>
            <a:ext cx="261342"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1028700" y="3188595"/>
            <a:ext cx="16230600" cy="5504870"/>
            <a:chOff x="0" y="0"/>
            <a:chExt cx="3762410" cy="1276082"/>
          </a:xfrm>
        </p:grpSpPr>
        <p:sp>
          <p:nvSpPr>
            <p:cNvPr name="Freeform 3" id="3"/>
            <p:cNvSpPr/>
            <p:nvPr/>
          </p:nvSpPr>
          <p:spPr>
            <a:xfrm>
              <a:off x="0" y="0"/>
              <a:ext cx="3762410" cy="1276082"/>
            </a:xfrm>
            <a:custGeom>
              <a:avLst/>
              <a:gdLst/>
              <a:ahLst/>
              <a:cxnLst/>
              <a:rect r="r" b="b" t="t" l="l"/>
              <a:pathLst>
                <a:path h="1276082" w="3762410">
                  <a:moveTo>
                    <a:pt x="3637950" y="1276082"/>
                  </a:moveTo>
                  <a:lnTo>
                    <a:pt x="124460" y="1276082"/>
                  </a:lnTo>
                  <a:cubicBezTo>
                    <a:pt x="55880" y="1276082"/>
                    <a:pt x="0" y="1220202"/>
                    <a:pt x="0" y="1151622"/>
                  </a:cubicBezTo>
                  <a:lnTo>
                    <a:pt x="0" y="124460"/>
                  </a:lnTo>
                  <a:cubicBezTo>
                    <a:pt x="0" y="55880"/>
                    <a:pt x="55880" y="0"/>
                    <a:pt x="124460" y="0"/>
                  </a:cubicBezTo>
                  <a:lnTo>
                    <a:pt x="3637950" y="0"/>
                  </a:lnTo>
                  <a:cubicBezTo>
                    <a:pt x="3706530" y="0"/>
                    <a:pt x="3762410" y="55880"/>
                    <a:pt x="3762410" y="124460"/>
                  </a:cubicBezTo>
                  <a:lnTo>
                    <a:pt x="3762410" y="1151622"/>
                  </a:lnTo>
                  <a:cubicBezTo>
                    <a:pt x="3762410" y="1220202"/>
                    <a:pt x="3706530" y="1276082"/>
                    <a:pt x="3637950" y="1276082"/>
                  </a:cubicBezTo>
                  <a:close/>
                </a:path>
              </a:pathLst>
            </a:custGeom>
            <a:solidFill>
              <a:srgbClr val="E191D7">
                <a:alpha val="17647"/>
              </a:srgbClr>
            </a:solidFill>
          </p:spPr>
        </p:sp>
      </p:grpSp>
      <p:sp>
        <p:nvSpPr>
          <p:cNvPr name="TextBox 4" id="4"/>
          <p:cNvSpPr txBox="true"/>
          <p:nvPr/>
        </p:nvSpPr>
        <p:spPr>
          <a:xfrm rot="0">
            <a:off x="2336532" y="874749"/>
            <a:ext cx="13614937" cy="933450"/>
          </a:xfrm>
          <a:prstGeom prst="rect">
            <a:avLst/>
          </a:prstGeom>
        </p:spPr>
        <p:txBody>
          <a:bodyPr anchor="t" rtlCol="false" tIns="0" lIns="0" bIns="0" rIns="0">
            <a:spAutoFit/>
          </a:bodyPr>
          <a:lstStyle/>
          <a:p>
            <a:pPr algn="ctr">
              <a:lnSpc>
                <a:spcPts val="7200"/>
              </a:lnSpc>
            </a:pPr>
            <a:r>
              <a:rPr lang="en-US" sz="6000">
                <a:solidFill>
                  <a:srgbClr val="DD6E0F"/>
                </a:solidFill>
                <a:latin typeface="Cy Grotesk Wide"/>
              </a:rPr>
              <a:t>Model Trials</a:t>
            </a:r>
          </a:p>
        </p:txBody>
      </p:sp>
      <p:sp>
        <p:nvSpPr>
          <p:cNvPr name="TextBox 5" id="5"/>
          <p:cNvSpPr txBox="true"/>
          <p:nvPr/>
        </p:nvSpPr>
        <p:spPr>
          <a:xfrm rot="0">
            <a:off x="1372368" y="3873271"/>
            <a:ext cx="15239754" cy="4313555"/>
          </a:xfrm>
          <a:prstGeom prst="rect">
            <a:avLst/>
          </a:prstGeom>
        </p:spPr>
        <p:txBody>
          <a:bodyPr anchor="t" rtlCol="false" tIns="0" lIns="0" bIns="0" rIns="0">
            <a:spAutoFit/>
          </a:bodyPr>
          <a:lstStyle/>
          <a:p>
            <a:pPr marL="734059" indent="-367030" lvl="1">
              <a:lnSpc>
                <a:spcPts val="4419"/>
              </a:lnSpc>
              <a:buFont typeface="Arial"/>
              <a:buChar char="•"/>
            </a:pPr>
            <a:r>
              <a:rPr lang="en-US" sz="3399">
                <a:solidFill>
                  <a:srgbClr val="FFFFFF"/>
                </a:solidFill>
                <a:latin typeface="Cy Grotesk Key"/>
              </a:rPr>
              <a:t>ID-Card-Segmentation Model</a:t>
            </a:r>
          </a:p>
          <a:p>
            <a:pPr>
              <a:lnSpc>
                <a:spcPts val="4419"/>
              </a:lnSpc>
            </a:pPr>
          </a:p>
          <a:p>
            <a:pPr marL="1209039" indent="-403013" lvl="2">
              <a:lnSpc>
                <a:spcPts val="3639"/>
              </a:lnSpc>
              <a:buFont typeface="Arial"/>
              <a:buChar char="⚬"/>
            </a:pPr>
            <a:r>
              <a:rPr lang="en-US" sz="2799">
                <a:solidFill>
                  <a:srgbClr val="FFFFFF"/>
                </a:solidFill>
                <a:latin typeface="Cy Grotesk Key"/>
              </a:rPr>
              <a:t>The model was using U-net architecture but the model was sensitive to the surrounding objects and couldnot detect the right id card and the mask was not satisfying for the desired result.</a:t>
            </a:r>
          </a:p>
          <a:p>
            <a:pPr>
              <a:lnSpc>
                <a:spcPts val="3639"/>
              </a:lnSpc>
            </a:pPr>
          </a:p>
          <a:p>
            <a:pPr marL="1209039" indent="-403013" lvl="2">
              <a:lnSpc>
                <a:spcPts val="3639"/>
              </a:lnSpc>
              <a:buFont typeface="Arial"/>
              <a:buChar char="⚬"/>
            </a:pPr>
            <a:r>
              <a:rPr lang="en-US" sz="2799">
                <a:solidFill>
                  <a:srgbClr val="FFFFFF"/>
                </a:solidFill>
                <a:latin typeface="Cy Grotesk Key"/>
              </a:rPr>
              <a:t>the data was not diverse enough to capture all the variations and nuances of ID cards.</a:t>
            </a:r>
          </a:p>
          <a:p>
            <a:pPr>
              <a:lnSpc>
                <a:spcPts val="3639"/>
              </a:lnSpc>
            </a:pP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86574" y="-3467145"/>
            <a:ext cx="6338599" cy="6338599"/>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02839" y="7760367"/>
            <a:ext cx="6842405" cy="6842405"/>
          </a:xfrm>
          <a:prstGeom prst="rect">
            <a:avLst/>
          </a:prstGeom>
        </p:spPr>
      </p:pic>
      <p:sp>
        <p:nvSpPr>
          <p:cNvPr name="TextBox 8" id="8"/>
          <p:cNvSpPr txBox="true"/>
          <p:nvPr/>
        </p:nvSpPr>
        <p:spPr>
          <a:xfrm rot="0">
            <a:off x="17083028" y="9229725"/>
            <a:ext cx="262176"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1028700" y="3188595"/>
            <a:ext cx="16230600" cy="5504870"/>
            <a:chOff x="0" y="0"/>
            <a:chExt cx="3762410" cy="1276082"/>
          </a:xfrm>
        </p:grpSpPr>
        <p:sp>
          <p:nvSpPr>
            <p:cNvPr name="Freeform 3" id="3"/>
            <p:cNvSpPr/>
            <p:nvPr/>
          </p:nvSpPr>
          <p:spPr>
            <a:xfrm>
              <a:off x="0" y="0"/>
              <a:ext cx="3762410" cy="1276082"/>
            </a:xfrm>
            <a:custGeom>
              <a:avLst/>
              <a:gdLst/>
              <a:ahLst/>
              <a:cxnLst/>
              <a:rect r="r" b="b" t="t" l="l"/>
              <a:pathLst>
                <a:path h="1276082" w="3762410">
                  <a:moveTo>
                    <a:pt x="3637950" y="1276082"/>
                  </a:moveTo>
                  <a:lnTo>
                    <a:pt x="124460" y="1276082"/>
                  </a:lnTo>
                  <a:cubicBezTo>
                    <a:pt x="55880" y="1276082"/>
                    <a:pt x="0" y="1220202"/>
                    <a:pt x="0" y="1151622"/>
                  </a:cubicBezTo>
                  <a:lnTo>
                    <a:pt x="0" y="124460"/>
                  </a:lnTo>
                  <a:cubicBezTo>
                    <a:pt x="0" y="55880"/>
                    <a:pt x="55880" y="0"/>
                    <a:pt x="124460" y="0"/>
                  </a:cubicBezTo>
                  <a:lnTo>
                    <a:pt x="3637950" y="0"/>
                  </a:lnTo>
                  <a:cubicBezTo>
                    <a:pt x="3706530" y="0"/>
                    <a:pt x="3762410" y="55880"/>
                    <a:pt x="3762410" y="124460"/>
                  </a:cubicBezTo>
                  <a:lnTo>
                    <a:pt x="3762410" y="1151622"/>
                  </a:lnTo>
                  <a:cubicBezTo>
                    <a:pt x="3762410" y="1220202"/>
                    <a:pt x="3706530" y="1276082"/>
                    <a:pt x="3637950" y="1276082"/>
                  </a:cubicBezTo>
                  <a:close/>
                </a:path>
              </a:pathLst>
            </a:custGeom>
            <a:solidFill>
              <a:srgbClr val="E191D7">
                <a:alpha val="17647"/>
              </a:srgbClr>
            </a:solidFill>
          </p:spPr>
        </p:sp>
      </p:grpSp>
      <p:sp>
        <p:nvSpPr>
          <p:cNvPr name="TextBox 4" id="4"/>
          <p:cNvSpPr txBox="true"/>
          <p:nvPr/>
        </p:nvSpPr>
        <p:spPr>
          <a:xfrm rot="0">
            <a:off x="2336532" y="874749"/>
            <a:ext cx="13614937" cy="933450"/>
          </a:xfrm>
          <a:prstGeom prst="rect">
            <a:avLst/>
          </a:prstGeom>
        </p:spPr>
        <p:txBody>
          <a:bodyPr anchor="t" rtlCol="false" tIns="0" lIns="0" bIns="0" rIns="0">
            <a:spAutoFit/>
          </a:bodyPr>
          <a:lstStyle/>
          <a:p>
            <a:pPr algn="ctr">
              <a:lnSpc>
                <a:spcPts val="7200"/>
              </a:lnSpc>
            </a:pPr>
            <a:r>
              <a:rPr lang="en-US" sz="6000">
                <a:solidFill>
                  <a:srgbClr val="DD6E0F"/>
                </a:solidFill>
                <a:latin typeface="Cy Grotesk Wide"/>
              </a:rPr>
              <a:t>Technique Trials</a:t>
            </a:r>
          </a:p>
        </p:txBody>
      </p:sp>
      <p:sp>
        <p:nvSpPr>
          <p:cNvPr name="TextBox 5" id="5"/>
          <p:cNvSpPr txBox="true"/>
          <p:nvPr/>
        </p:nvSpPr>
        <p:spPr>
          <a:xfrm rot="0">
            <a:off x="1372368" y="3873271"/>
            <a:ext cx="15239754" cy="2941955"/>
          </a:xfrm>
          <a:prstGeom prst="rect">
            <a:avLst/>
          </a:prstGeom>
        </p:spPr>
        <p:txBody>
          <a:bodyPr anchor="t" rtlCol="false" tIns="0" lIns="0" bIns="0" rIns="0">
            <a:spAutoFit/>
          </a:bodyPr>
          <a:lstStyle/>
          <a:p>
            <a:pPr marL="734059" indent="-367030" lvl="1">
              <a:lnSpc>
                <a:spcPts val="4419"/>
              </a:lnSpc>
              <a:buFont typeface="Arial"/>
              <a:buChar char="•"/>
            </a:pPr>
            <a:r>
              <a:rPr lang="en-US" sz="3399">
                <a:solidFill>
                  <a:srgbClr val="FFFFFF"/>
                </a:solidFill>
                <a:latin typeface="Cy Grotesk Key"/>
              </a:rPr>
              <a:t>Hough Lines Transform</a:t>
            </a:r>
          </a:p>
          <a:p>
            <a:pPr>
              <a:lnSpc>
                <a:spcPts val="4419"/>
              </a:lnSpc>
            </a:pPr>
          </a:p>
          <a:p>
            <a:pPr marL="1209039" indent="-403013" lvl="2">
              <a:lnSpc>
                <a:spcPts val="3639"/>
              </a:lnSpc>
              <a:buFont typeface="Arial"/>
              <a:buChar char="⚬"/>
            </a:pPr>
            <a:r>
              <a:rPr lang="en-US" sz="2799">
                <a:solidFill>
                  <a:srgbClr val="FFFFFF"/>
                </a:solidFill>
                <a:latin typeface="Cy Grotesk Key"/>
              </a:rPr>
              <a:t>could not get the right lines to can get the id card trying different combinations of thresholding and Noise reduction and enhancement methods including Gaussian Blur, Median Blur and Morphological Operations</a:t>
            </a:r>
          </a:p>
          <a:p>
            <a:pPr>
              <a:lnSpc>
                <a:spcPts val="3639"/>
              </a:lnSpc>
            </a:pP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86574" y="-3467145"/>
            <a:ext cx="6338599" cy="6338599"/>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02839" y="7760367"/>
            <a:ext cx="6842405" cy="6842405"/>
          </a:xfrm>
          <a:prstGeom prst="rect">
            <a:avLst/>
          </a:prstGeom>
        </p:spPr>
      </p:pic>
      <p:sp>
        <p:nvSpPr>
          <p:cNvPr name="TextBox 8" id="8"/>
          <p:cNvSpPr txBox="true"/>
          <p:nvPr/>
        </p:nvSpPr>
        <p:spPr>
          <a:xfrm rot="0">
            <a:off x="17083028" y="9229725"/>
            <a:ext cx="262176"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1028700" y="3188595"/>
            <a:ext cx="16230600" cy="5504870"/>
            <a:chOff x="0" y="0"/>
            <a:chExt cx="3762410" cy="1276082"/>
          </a:xfrm>
        </p:grpSpPr>
        <p:sp>
          <p:nvSpPr>
            <p:cNvPr name="Freeform 3" id="3"/>
            <p:cNvSpPr/>
            <p:nvPr/>
          </p:nvSpPr>
          <p:spPr>
            <a:xfrm>
              <a:off x="0" y="0"/>
              <a:ext cx="3762410" cy="1276082"/>
            </a:xfrm>
            <a:custGeom>
              <a:avLst/>
              <a:gdLst/>
              <a:ahLst/>
              <a:cxnLst/>
              <a:rect r="r" b="b" t="t" l="l"/>
              <a:pathLst>
                <a:path h="1276082" w="3762410">
                  <a:moveTo>
                    <a:pt x="3637950" y="1276082"/>
                  </a:moveTo>
                  <a:lnTo>
                    <a:pt x="124460" y="1276082"/>
                  </a:lnTo>
                  <a:cubicBezTo>
                    <a:pt x="55880" y="1276082"/>
                    <a:pt x="0" y="1220202"/>
                    <a:pt x="0" y="1151622"/>
                  </a:cubicBezTo>
                  <a:lnTo>
                    <a:pt x="0" y="124460"/>
                  </a:lnTo>
                  <a:cubicBezTo>
                    <a:pt x="0" y="55880"/>
                    <a:pt x="55880" y="0"/>
                    <a:pt x="124460" y="0"/>
                  </a:cubicBezTo>
                  <a:lnTo>
                    <a:pt x="3637950" y="0"/>
                  </a:lnTo>
                  <a:cubicBezTo>
                    <a:pt x="3706530" y="0"/>
                    <a:pt x="3762410" y="55880"/>
                    <a:pt x="3762410" y="124460"/>
                  </a:cubicBezTo>
                  <a:lnTo>
                    <a:pt x="3762410" y="1151622"/>
                  </a:lnTo>
                  <a:cubicBezTo>
                    <a:pt x="3762410" y="1220202"/>
                    <a:pt x="3706530" y="1276082"/>
                    <a:pt x="3637950" y="1276082"/>
                  </a:cubicBezTo>
                  <a:close/>
                </a:path>
              </a:pathLst>
            </a:custGeom>
            <a:solidFill>
              <a:srgbClr val="E191D7">
                <a:alpha val="17647"/>
              </a:srgbClr>
            </a:solidFill>
          </p:spPr>
        </p:sp>
      </p:grpSp>
      <p:sp>
        <p:nvSpPr>
          <p:cNvPr name="TextBox 4" id="4"/>
          <p:cNvSpPr txBox="true"/>
          <p:nvPr/>
        </p:nvSpPr>
        <p:spPr>
          <a:xfrm rot="0">
            <a:off x="2336532" y="874749"/>
            <a:ext cx="13614937" cy="933450"/>
          </a:xfrm>
          <a:prstGeom prst="rect">
            <a:avLst/>
          </a:prstGeom>
        </p:spPr>
        <p:txBody>
          <a:bodyPr anchor="t" rtlCol="false" tIns="0" lIns="0" bIns="0" rIns="0">
            <a:spAutoFit/>
          </a:bodyPr>
          <a:lstStyle/>
          <a:p>
            <a:pPr algn="ctr">
              <a:lnSpc>
                <a:spcPts val="7200"/>
              </a:lnSpc>
            </a:pPr>
            <a:r>
              <a:rPr lang="en-US" sz="6000">
                <a:solidFill>
                  <a:srgbClr val="DD6E0F"/>
                </a:solidFill>
                <a:latin typeface="Cy Grotesk Wide"/>
              </a:rPr>
              <a:t>Technique Trials</a:t>
            </a:r>
          </a:p>
        </p:txBody>
      </p:sp>
      <p:sp>
        <p:nvSpPr>
          <p:cNvPr name="TextBox 5" id="5"/>
          <p:cNvSpPr txBox="true"/>
          <p:nvPr/>
        </p:nvSpPr>
        <p:spPr>
          <a:xfrm rot="0">
            <a:off x="1372368" y="3873271"/>
            <a:ext cx="15239754" cy="2484755"/>
          </a:xfrm>
          <a:prstGeom prst="rect">
            <a:avLst/>
          </a:prstGeom>
        </p:spPr>
        <p:txBody>
          <a:bodyPr anchor="t" rtlCol="false" tIns="0" lIns="0" bIns="0" rIns="0">
            <a:spAutoFit/>
          </a:bodyPr>
          <a:lstStyle/>
          <a:p>
            <a:pPr marL="734059" indent="-367030" lvl="1">
              <a:lnSpc>
                <a:spcPts val="4419"/>
              </a:lnSpc>
              <a:buFont typeface="Arial"/>
              <a:buChar char="•"/>
            </a:pPr>
            <a:r>
              <a:rPr lang="en-US" sz="3399">
                <a:solidFill>
                  <a:srgbClr val="FFFFFF"/>
                </a:solidFill>
                <a:latin typeface="Cy Grotesk Key"/>
              </a:rPr>
              <a:t>SIFT</a:t>
            </a:r>
          </a:p>
          <a:p>
            <a:pPr>
              <a:lnSpc>
                <a:spcPts val="4419"/>
              </a:lnSpc>
            </a:pPr>
          </a:p>
          <a:p>
            <a:pPr marL="1209039" indent="-403013" lvl="2">
              <a:lnSpc>
                <a:spcPts val="3639"/>
              </a:lnSpc>
              <a:buFont typeface="Arial"/>
              <a:buChar char="⚬"/>
            </a:pPr>
            <a:r>
              <a:rPr lang="en-US" sz="2799">
                <a:solidFill>
                  <a:srgbClr val="FFFFFF"/>
                </a:solidFill>
                <a:latin typeface="Cy Grotesk Key"/>
              </a:rPr>
              <a:t>there are not enough keypoints detected in the ID card segmentation so that algorithm could not be able to find a sufficient number of matches to establish a reliable correspondence.</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86574" y="-3467145"/>
            <a:ext cx="6338599" cy="6338599"/>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02839" y="7760367"/>
            <a:ext cx="6842405" cy="6842405"/>
          </a:xfrm>
          <a:prstGeom prst="rect">
            <a:avLst/>
          </a:prstGeom>
        </p:spPr>
      </p:pic>
      <p:sp>
        <p:nvSpPr>
          <p:cNvPr name="TextBox 8" id="8"/>
          <p:cNvSpPr txBox="true"/>
          <p:nvPr/>
        </p:nvSpPr>
        <p:spPr>
          <a:xfrm rot="0">
            <a:off x="17083028" y="9229725"/>
            <a:ext cx="262176"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1028700" y="3188595"/>
            <a:ext cx="16230600" cy="5504870"/>
            <a:chOff x="0" y="0"/>
            <a:chExt cx="3762410" cy="1276082"/>
          </a:xfrm>
        </p:grpSpPr>
        <p:sp>
          <p:nvSpPr>
            <p:cNvPr name="Freeform 3" id="3"/>
            <p:cNvSpPr/>
            <p:nvPr/>
          </p:nvSpPr>
          <p:spPr>
            <a:xfrm>
              <a:off x="0" y="0"/>
              <a:ext cx="3762410" cy="1276082"/>
            </a:xfrm>
            <a:custGeom>
              <a:avLst/>
              <a:gdLst/>
              <a:ahLst/>
              <a:cxnLst/>
              <a:rect r="r" b="b" t="t" l="l"/>
              <a:pathLst>
                <a:path h="1276082" w="3762410">
                  <a:moveTo>
                    <a:pt x="3637950" y="1276082"/>
                  </a:moveTo>
                  <a:lnTo>
                    <a:pt x="124460" y="1276082"/>
                  </a:lnTo>
                  <a:cubicBezTo>
                    <a:pt x="55880" y="1276082"/>
                    <a:pt x="0" y="1220202"/>
                    <a:pt x="0" y="1151622"/>
                  </a:cubicBezTo>
                  <a:lnTo>
                    <a:pt x="0" y="124460"/>
                  </a:lnTo>
                  <a:cubicBezTo>
                    <a:pt x="0" y="55880"/>
                    <a:pt x="55880" y="0"/>
                    <a:pt x="124460" y="0"/>
                  </a:cubicBezTo>
                  <a:lnTo>
                    <a:pt x="3637950" y="0"/>
                  </a:lnTo>
                  <a:cubicBezTo>
                    <a:pt x="3706530" y="0"/>
                    <a:pt x="3762410" y="55880"/>
                    <a:pt x="3762410" y="124460"/>
                  </a:cubicBezTo>
                  <a:lnTo>
                    <a:pt x="3762410" y="1151622"/>
                  </a:lnTo>
                  <a:cubicBezTo>
                    <a:pt x="3762410" y="1220202"/>
                    <a:pt x="3706530" y="1276082"/>
                    <a:pt x="3637950" y="1276082"/>
                  </a:cubicBezTo>
                  <a:close/>
                </a:path>
              </a:pathLst>
            </a:custGeom>
            <a:solidFill>
              <a:srgbClr val="E191D7">
                <a:alpha val="17647"/>
              </a:srgbClr>
            </a:solidFill>
          </p:spPr>
        </p:sp>
      </p:grpSp>
      <p:sp>
        <p:nvSpPr>
          <p:cNvPr name="TextBox 4" id="4"/>
          <p:cNvSpPr txBox="true"/>
          <p:nvPr/>
        </p:nvSpPr>
        <p:spPr>
          <a:xfrm rot="0">
            <a:off x="2336532" y="874749"/>
            <a:ext cx="13614937" cy="933450"/>
          </a:xfrm>
          <a:prstGeom prst="rect">
            <a:avLst/>
          </a:prstGeom>
        </p:spPr>
        <p:txBody>
          <a:bodyPr anchor="t" rtlCol="false" tIns="0" lIns="0" bIns="0" rIns="0">
            <a:spAutoFit/>
          </a:bodyPr>
          <a:lstStyle/>
          <a:p>
            <a:pPr algn="ctr">
              <a:lnSpc>
                <a:spcPts val="7200"/>
              </a:lnSpc>
            </a:pPr>
            <a:r>
              <a:rPr lang="en-US" sz="6000">
                <a:solidFill>
                  <a:srgbClr val="DD6E0F"/>
                </a:solidFill>
                <a:latin typeface="Cy Grotesk Wide"/>
              </a:rPr>
              <a:t>Technique Trials</a:t>
            </a:r>
          </a:p>
        </p:txBody>
      </p:sp>
      <p:sp>
        <p:nvSpPr>
          <p:cNvPr name="TextBox 5" id="5"/>
          <p:cNvSpPr txBox="true"/>
          <p:nvPr/>
        </p:nvSpPr>
        <p:spPr>
          <a:xfrm rot="0">
            <a:off x="1372368" y="3873271"/>
            <a:ext cx="15239754" cy="2941955"/>
          </a:xfrm>
          <a:prstGeom prst="rect">
            <a:avLst/>
          </a:prstGeom>
        </p:spPr>
        <p:txBody>
          <a:bodyPr anchor="t" rtlCol="false" tIns="0" lIns="0" bIns="0" rIns="0">
            <a:spAutoFit/>
          </a:bodyPr>
          <a:lstStyle/>
          <a:p>
            <a:pPr marL="734059" indent="-367030" lvl="1">
              <a:lnSpc>
                <a:spcPts val="4419"/>
              </a:lnSpc>
              <a:buFont typeface="Arial"/>
              <a:buChar char="•"/>
            </a:pPr>
            <a:r>
              <a:rPr lang="en-US" sz="3399">
                <a:solidFill>
                  <a:srgbClr val="FFFFFF"/>
                </a:solidFill>
                <a:latin typeface="Cy Grotesk Key"/>
              </a:rPr>
              <a:t>Contour analysis (successful) </a:t>
            </a:r>
          </a:p>
          <a:p>
            <a:pPr>
              <a:lnSpc>
                <a:spcPts val="4419"/>
              </a:lnSpc>
            </a:pPr>
          </a:p>
          <a:p>
            <a:pPr marL="1209039" indent="-403013" lvl="2">
              <a:lnSpc>
                <a:spcPts val="3639"/>
              </a:lnSpc>
              <a:buFont typeface="Arial"/>
              <a:buChar char="⚬"/>
            </a:pPr>
            <a:r>
              <a:rPr lang="en-US" sz="2799">
                <a:solidFill>
                  <a:srgbClr val="FFFFFF"/>
                </a:solidFill>
                <a:latin typeface="Cy Grotesk Key"/>
              </a:rPr>
              <a:t>smooths the image with a Gaussian blur, detects edges with a Canny algorithm, finds contours with four sides and a certain area and convexity, checks the angle between the sides to identify rectangles, and returns a list of detected rectangles.</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86574" y="-3467145"/>
            <a:ext cx="6338599" cy="6338599"/>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02839" y="7760367"/>
            <a:ext cx="6842405" cy="6842405"/>
          </a:xfrm>
          <a:prstGeom prst="rect">
            <a:avLst/>
          </a:prstGeom>
        </p:spPr>
      </p:pic>
      <p:sp>
        <p:nvSpPr>
          <p:cNvPr name="TextBox 8" id="8"/>
          <p:cNvSpPr txBox="true"/>
          <p:nvPr/>
        </p:nvSpPr>
        <p:spPr>
          <a:xfrm rot="0">
            <a:off x="17083028" y="9229725"/>
            <a:ext cx="262176"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15</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0" y="6175783"/>
            <a:ext cx="6176060" cy="4114800"/>
          </a:xfrm>
          <a:prstGeom prst="rect">
            <a:avLst/>
          </a:prstGeom>
        </p:spPr>
      </p:pic>
      <p:grpSp>
        <p:nvGrpSpPr>
          <p:cNvPr name="Group 3" id="3"/>
          <p:cNvGrpSpPr/>
          <p:nvPr/>
        </p:nvGrpSpPr>
        <p:grpSpPr>
          <a:xfrm rot="0">
            <a:off x="7265984" y="1249051"/>
            <a:ext cx="8305860" cy="2578002"/>
            <a:chOff x="0" y="0"/>
            <a:chExt cx="2127691" cy="660400"/>
          </a:xfrm>
        </p:grpSpPr>
        <p:sp>
          <p:nvSpPr>
            <p:cNvPr name="Freeform 4" id="4"/>
            <p:cNvSpPr/>
            <p:nvPr/>
          </p:nvSpPr>
          <p:spPr>
            <a:xfrm>
              <a:off x="0" y="0"/>
              <a:ext cx="2127691" cy="660400"/>
            </a:xfrm>
            <a:custGeom>
              <a:avLst/>
              <a:gdLst/>
              <a:ahLst/>
              <a:cxnLst/>
              <a:rect r="r" b="b" t="t" l="l"/>
              <a:pathLst>
                <a:path h="660400" w="2127691">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grpSp>
        <p:nvGrpSpPr>
          <p:cNvPr name="Group 5" id="5"/>
          <p:cNvGrpSpPr/>
          <p:nvPr/>
        </p:nvGrpSpPr>
        <p:grpSpPr>
          <a:xfrm rot="0">
            <a:off x="8271493" y="4402587"/>
            <a:ext cx="8301474" cy="2221872"/>
            <a:chOff x="0" y="0"/>
            <a:chExt cx="2467421" cy="660400"/>
          </a:xfrm>
        </p:grpSpPr>
        <p:sp>
          <p:nvSpPr>
            <p:cNvPr name="Freeform 6" id="6"/>
            <p:cNvSpPr/>
            <p:nvPr/>
          </p:nvSpPr>
          <p:spPr>
            <a:xfrm>
              <a:off x="0" y="0"/>
              <a:ext cx="2467421" cy="660400"/>
            </a:xfrm>
            <a:custGeom>
              <a:avLst/>
              <a:gdLst/>
              <a:ahLst/>
              <a:cxnLst/>
              <a:rect r="r" b="b" t="t" l="l"/>
              <a:pathLst>
                <a:path h="660400" w="2467421">
                  <a:moveTo>
                    <a:pt x="2342961" y="660400"/>
                  </a:moveTo>
                  <a:lnTo>
                    <a:pt x="124460" y="660400"/>
                  </a:lnTo>
                  <a:cubicBezTo>
                    <a:pt x="55880" y="660400"/>
                    <a:pt x="0" y="604520"/>
                    <a:pt x="0" y="535940"/>
                  </a:cubicBezTo>
                  <a:lnTo>
                    <a:pt x="0" y="124460"/>
                  </a:lnTo>
                  <a:cubicBezTo>
                    <a:pt x="0" y="55880"/>
                    <a:pt x="55880" y="0"/>
                    <a:pt x="124460" y="0"/>
                  </a:cubicBezTo>
                  <a:lnTo>
                    <a:pt x="2342961" y="0"/>
                  </a:lnTo>
                  <a:cubicBezTo>
                    <a:pt x="2411541" y="0"/>
                    <a:pt x="2467421" y="55880"/>
                    <a:pt x="2467421" y="124460"/>
                  </a:cubicBezTo>
                  <a:lnTo>
                    <a:pt x="2467421" y="535940"/>
                  </a:lnTo>
                  <a:cubicBezTo>
                    <a:pt x="2467421" y="604520"/>
                    <a:pt x="2411541" y="660400"/>
                    <a:pt x="2342961" y="660400"/>
                  </a:cubicBezTo>
                  <a:close/>
                </a:path>
              </a:pathLst>
            </a:custGeom>
            <a:solidFill>
              <a:srgbClr val="2E2D2D">
                <a:alpha val="60000"/>
              </a:srgbClr>
            </a:solidFill>
          </p:spPr>
        </p:sp>
      </p:grpSp>
      <p:grpSp>
        <p:nvGrpSpPr>
          <p:cNvPr name="Group 7" id="7"/>
          <p:cNvGrpSpPr/>
          <p:nvPr/>
        </p:nvGrpSpPr>
        <p:grpSpPr>
          <a:xfrm rot="0">
            <a:off x="7265984" y="7199448"/>
            <a:ext cx="8305860" cy="1838501"/>
            <a:chOff x="0" y="0"/>
            <a:chExt cx="2983512" cy="660400"/>
          </a:xfrm>
        </p:grpSpPr>
        <p:sp>
          <p:nvSpPr>
            <p:cNvPr name="Freeform 8" id="8"/>
            <p:cNvSpPr/>
            <p:nvPr/>
          </p:nvSpPr>
          <p:spPr>
            <a:xfrm>
              <a:off x="0" y="0"/>
              <a:ext cx="2983512" cy="660400"/>
            </a:xfrm>
            <a:custGeom>
              <a:avLst/>
              <a:gdLst/>
              <a:ahLst/>
              <a:cxnLst/>
              <a:rect r="r" b="b" t="t" l="l"/>
              <a:pathLst>
                <a:path h="660400" w="2983512">
                  <a:moveTo>
                    <a:pt x="2859052" y="660400"/>
                  </a:moveTo>
                  <a:lnTo>
                    <a:pt x="124460" y="660400"/>
                  </a:lnTo>
                  <a:cubicBezTo>
                    <a:pt x="55880" y="660400"/>
                    <a:pt x="0" y="604520"/>
                    <a:pt x="0" y="535940"/>
                  </a:cubicBezTo>
                  <a:lnTo>
                    <a:pt x="0" y="124460"/>
                  </a:lnTo>
                  <a:cubicBezTo>
                    <a:pt x="0" y="55880"/>
                    <a:pt x="55880" y="0"/>
                    <a:pt x="124460" y="0"/>
                  </a:cubicBezTo>
                  <a:lnTo>
                    <a:pt x="2859052" y="0"/>
                  </a:lnTo>
                  <a:cubicBezTo>
                    <a:pt x="2927632" y="0"/>
                    <a:pt x="2983512" y="55880"/>
                    <a:pt x="2983512" y="124460"/>
                  </a:cubicBezTo>
                  <a:lnTo>
                    <a:pt x="2983512" y="535940"/>
                  </a:lnTo>
                  <a:cubicBezTo>
                    <a:pt x="2983512" y="604520"/>
                    <a:pt x="2927632" y="660400"/>
                    <a:pt x="2859052" y="660400"/>
                  </a:cubicBezTo>
                  <a:close/>
                </a:path>
              </a:pathLst>
            </a:custGeom>
            <a:solidFill>
              <a:srgbClr val="2E2D2D">
                <a:alpha val="60000"/>
              </a:srgbClr>
            </a:solidFill>
          </p:spPr>
        </p:sp>
      </p:grpSp>
      <p:pic>
        <p:nvPicPr>
          <p:cNvPr name="Picture 9" id="9"/>
          <p:cNvPicPr>
            <a:picLocks noChangeAspect="true"/>
          </p:cNvPicPr>
          <p:nvPr/>
        </p:nvPicPr>
        <p:blipFill>
          <a:blip r:embed="rId4"/>
          <a:srcRect l="0" t="0" r="0" b="0"/>
          <a:stretch>
            <a:fillRect/>
          </a:stretch>
        </p:blipFill>
        <p:spPr>
          <a:xfrm flipH="false" flipV="false" rot="0">
            <a:off x="7645236" y="7394206"/>
            <a:ext cx="1448985" cy="1448985"/>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2019195" y="4535376"/>
            <a:ext cx="2089082" cy="2089082"/>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7794249" y="1863177"/>
            <a:ext cx="1349751" cy="1349751"/>
          </a:xfrm>
          <a:prstGeom prst="rect">
            <a:avLst/>
          </a:prstGeom>
        </p:spPr>
      </p:pic>
      <p:pic>
        <p:nvPicPr>
          <p:cNvPr name="Picture 12" id="12"/>
          <p:cNvPicPr>
            <a:picLocks noChangeAspect="true"/>
          </p:cNvPicPr>
          <p:nvPr/>
        </p:nvPicPr>
        <p:blipFill>
          <a:blip r:embed="rId7"/>
          <a:srcRect l="0" t="0" r="0" b="0"/>
          <a:stretch>
            <a:fillRect/>
          </a:stretch>
        </p:blipFill>
        <p:spPr>
          <a:xfrm flipH="false" flipV="false" rot="0">
            <a:off x="8640145" y="4796686"/>
            <a:ext cx="1426233" cy="1426233"/>
          </a:xfrm>
          <a:prstGeom prst="rect">
            <a:avLst/>
          </a:prstGeom>
        </p:spPr>
      </p:pic>
      <p:sp>
        <p:nvSpPr>
          <p:cNvPr name="TextBox 13" id="13"/>
          <p:cNvSpPr txBox="true"/>
          <p:nvPr/>
        </p:nvSpPr>
        <p:spPr>
          <a:xfrm rot="0">
            <a:off x="1710647" y="3288704"/>
            <a:ext cx="3713124" cy="815340"/>
          </a:xfrm>
          <a:prstGeom prst="rect">
            <a:avLst/>
          </a:prstGeom>
        </p:spPr>
        <p:txBody>
          <a:bodyPr anchor="t" rtlCol="false" tIns="0" lIns="0" bIns="0" rIns="0">
            <a:spAutoFit/>
          </a:bodyPr>
          <a:lstStyle/>
          <a:p>
            <a:pPr>
              <a:lnSpc>
                <a:spcPts val="3359"/>
              </a:lnSpc>
            </a:pPr>
            <a:r>
              <a:rPr lang="en-US" sz="2400">
                <a:solidFill>
                  <a:srgbClr val="FFFFFF"/>
                </a:solidFill>
                <a:latin typeface="Garet"/>
              </a:rPr>
              <a:t>what future has in store for ClorieMe?</a:t>
            </a:r>
          </a:p>
        </p:txBody>
      </p:sp>
      <p:sp>
        <p:nvSpPr>
          <p:cNvPr name="TextBox 14" id="14"/>
          <p:cNvSpPr txBox="true"/>
          <p:nvPr/>
        </p:nvSpPr>
        <p:spPr>
          <a:xfrm rot="0">
            <a:off x="1710647" y="1125713"/>
            <a:ext cx="5060840" cy="1581150"/>
          </a:xfrm>
          <a:prstGeom prst="rect">
            <a:avLst/>
          </a:prstGeom>
        </p:spPr>
        <p:txBody>
          <a:bodyPr anchor="t" rtlCol="false" tIns="0" lIns="0" bIns="0" rIns="0">
            <a:spAutoFit/>
          </a:bodyPr>
          <a:lstStyle/>
          <a:p>
            <a:pPr marL="0" indent="0" lvl="0">
              <a:lnSpc>
                <a:spcPts val="6000"/>
              </a:lnSpc>
            </a:pPr>
            <a:r>
              <a:rPr lang="en-US" sz="6000">
                <a:solidFill>
                  <a:srgbClr val="DD6E0F"/>
                </a:solidFill>
                <a:latin typeface="Cy Grotesk Key Bold"/>
              </a:rPr>
              <a:t>What's Next?</a:t>
            </a:r>
          </a:p>
        </p:txBody>
      </p:sp>
      <p:sp>
        <p:nvSpPr>
          <p:cNvPr name="TextBox 15" id="15"/>
          <p:cNvSpPr txBox="true"/>
          <p:nvPr/>
        </p:nvSpPr>
        <p:spPr>
          <a:xfrm rot="0">
            <a:off x="9541569" y="1314407"/>
            <a:ext cx="5761322" cy="2380615"/>
          </a:xfrm>
          <a:prstGeom prst="rect">
            <a:avLst/>
          </a:prstGeom>
        </p:spPr>
        <p:txBody>
          <a:bodyPr anchor="t" rtlCol="false" tIns="0" lIns="0" bIns="0" rIns="0">
            <a:spAutoFit/>
          </a:bodyPr>
          <a:lstStyle/>
          <a:p>
            <a:pPr marL="0" indent="0" lvl="0">
              <a:lnSpc>
                <a:spcPts val="4759"/>
              </a:lnSpc>
            </a:pPr>
            <a:r>
              <a:rPr lang="en-US" sz="3399">
                <a:solidFill>
                  <a:srgbClr val="FFFFFF"/>
                </a:solidFill>
                <a:latin typeface="Garet"/>
              </a:rPr>
              <a:t>Model accuracy improvements by fine-tunning or adding helper classification model </a:t>
            </a:r>
          </a:p>
        </p:txBody>
      </p:sp>
      <p:sp>
        <p:nvSpPr>
          <p:cNvPr name="TextBox 16" id="16"/>
          <p:cNvSpPr txBox="true"/>
          <p:nvPr/>
        </p:nvSpPr>
        <p:spPr>
          <a:xfrm rot="0">
            <a:off x="10358771" y="4589915"/>
            <a:ext cx="5761322" cy="1780540"/>
          </a:xfrm>
          <a:prstGeom prst="rect">
            <a:avLst/>
          </a:prstGeom>
        </p:spPr>
        <p:txBody>
          <a:bodyPr anchor="t" rtlCol="false" tIns="0" lIns="0" bIns="0" rIns="0">
            <a:spAutoFit/>
          </a:bodyPr>
          <a:lstStyle/>
          <a:p>
            <a:pPr marL="0" indent="0" lvl="0">
              <a:lnSpc>
                <a:spcPts val="4759"/>
              </a:lnSpc>
            </a:pPr>
            <a:r>
              <a:rPr lang="en-US" sz="3399">
                <a:solidFill>
                  <a:srgbClr val="FFFFFF"/>
                </a:solidFill>
                <a:latin typeface="Garet"/>
              </a:rPr>
              <a:t>Development of a fine-tuned ID model to reduce human error</a:t>
            </a:r>
          </a:p>
        </p:txBody>
      </p:sp>
      <p:sp>
        <p:nvSpPr>
          <p:cNvPr name="TextBox 17" id="17"/>
          <p:cNvSpPr txBox="true"/>
          <p:nvPr/>
        </p:nvSpPr>
        <p:spPr>
          <a:xfrm rot="0">
            <a:off x="9353262" y="7195091"/>
            <a:ext cx="5761322" cy="1780540"/>
          </a:xfrm>
          <a:prstGeom prst="rect">
            <a:avLst/>
          </a:prstGeom>
        </p:spPr>
        <p:txBody>
          <a:bodyPr anchor="t" rtlCol="false" tIns="0" lIns="0" bIns="0" rIns="0">
            <a:spAutoFit/>
          </a:bodyPr>
          <a:lstStyle/>
          <a:p>
            <a:pPr marL="0" indent="0" lvl="0">
              <a:lnSpc>
                <a:spcPts val="4759"/>
              </a:lnSpc>
            </a:pPr>
            <a:r>
              <a:rPr lang="en-US" sz="3399">
                <a:solidFill>
                  <a:srgbClr val="FFFFFF"/>
                </a:solidFill>
                <a:latin typeface="Garet"/>
              </a:rPr>
              <a:t>Further improvement to remove the reference object constraint</a:t>
            </a:r>
          </a:p>
        </p:txBody>
      </p:sp>
      <p:pic>
        <p:nvPicPr>
          <p:cNvPr name="Picture 18" id="1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486574" y="-3467145"/>
            <a:ext cx="6338599" cy="6338599"/>
          </a:xfrm>
          <a:prstGeom prst="rect">
            <a:avLst/>
          </a:prstGeom>
        </p:spPr>
      </p:pic>
      <p:pic>
        <p:nvPicPr>
          <p:cNvPr name="Picture 19" id="1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602839" y="7760367"/>
            <a:ext cx="6842405" cy="6842405"/>
          </a:xfrm>
          <a:prstGeom prst="rect">
            <a:avLst/>
          </a:prstGeom>
        </p:spPr>
      </p:pic>
      <p:sp>
        <p:nvSpPr>
          <p:cNvPr name="TextBox 20" id="20"/>
          <p:cNvSpPr txBox="true"/>
          <p:nvPr/>
        </p:nvSpPr>
        <p:spPr>
          <a:xfrm rot="0">
            <a:off x="17079932" y="9229725"/>
            <a:ext cx="268367"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16</a:t>
            </a:r>
          </a:p>
        </p:txBody>
      </p:sp>
      <p:sp>
        <p:nvSpPr>
          <p:cNvPr name="TextBox 21" id="21"/>
          <p:cNvSpPr txBox="true"/>
          <p:nvPr/>
        </p:nvSpPr>
        <p:spPr>
          <a:xfrm rot="0">
            <a:off x="17168932" y="9229725"/>
            <a:ext cx="90368"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86574" y="-3467145"/>
            <a:ext cx="6338599" cy="6338599"/>
          </a:xfrm>
          <a:prstGeom prst="rect">
            <a:avLst/>
          </a:prstGeom>
        </p:spPr>
      </p:pic>
      <p:sp>
        <p:nvSpPr>
          <p:cNvPr name="TextBox 3" id="3"/>
          <p:cNvSpPr txBox="true"/>
          <p:nvPr/>
        </p:nvSpPr>
        <p:spPr>
          <a:xfrm rot="0">
            <a:off x="1136633" y="1009650"/>
            <a:ext cx="8115300" cy="933450"/>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DD6E0F"/>
                </a:solidFill>
                <a:latin typeface="Cy Grotesk Wide"/>
              </a:rPr>
              <a:t>Agenda</a:t>
            </a:r>
          </a:p>
        </p:txBody>
      </p:sp>
      <p:sp>
        <p:nvSpPr>
          <p:cNvPr name="TextBox 4" id="4"/>
          <p:cNvSpPr txBox="true"/>
          <p:nvPr/>
        </p:nvSpPr>
        <p:spPr>
          <a:xfrm rot="0">
            <a:off x="1852025" y="3822768"/>
            <a:ext cx="7171976" cy="589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y Grotesk Key"/>
              </a:rPr>
              <a:t>Objectives</a:t>
            </a:r>
          </a:p>
        </p:txBody>
      </p:sp>
      <p:grpSp>
        <p:nvGrpSpPr>
          <p:cNvPr name="Group 5" id="5"/>
          <p:cNvGrpSpPr/>
          <p:nvPr/>
        </p:nvGrpSpPr>
        <p:grpSpPr>
          <a:xfrm rot="0">
            <a:off x="1028700" y="3169299"/>
            <a:ext cx="15923926" cy="5846813"/>
            <a:chOff x="0" y="0"/>
            <a:chExt cx="3875408" cy="1422940"/>
          </a:xfrm>
        </p:grpSpPr>
        <p:sp>
          <p:nvSpPr>
            <p:cNvPr name="Freeform 6" id="6"/>
            <p:cNvSpPr/>
            <p:nvPr/>
          </p:nvSpPr>
          <p:spPr>
            <a:xfrm>
              <a:off x="0" y="0"/>
              <a:ext cx="3875408" cy="1422940"/>
            </a:xfrm>
            <a:custGeom>
              <a:avLst/>
              <a:gdLst/>
              <a:ahLst/>
              <a:cxnLst/>
              <a:rect r="r" b="b" t="t" l="l"/>
              <a:pathLst>
                <a:path h="1422940" w="3875408">
                  <a:moveTo>
                    <a:pt x="3750948" y="1422940"/>
                  </a:moveTo>
                  <a:lnTo>
                    <a:pt x="124460" y="1422940"/>
                  </a:lnTo>
                  <a:cubicBezTo>
                    <a:pt x="55880" y="1422940"/>
                    <a:pt x="0" y="1367059"/>
                    <a:pt x="0" y="1298479"/>
                  </a:cubicBezTo>
                  <a:lnTo>
                    <a:pt x="0" y="124460"/>
                  </a:lnTo>
                  <a:cubicBezTo>
                    <a:pt x="0" y="55880"/>
                    <a:pt x="55880" y="0"/>
                    <a:pt x="124460" y="0"/>
                  </a:cubicBezTo>
                  <a:lnTo>
                    <a:pt x="3750948" y="0"/>
                  </a:lnTo>
                  <a:cubicBezTo>
                    <a:pt x="3819528" y="0"/>
                    <a:pt x="3875408" y="55880"/>
                    <a:pt x="3875408" y="124460"/>
                  </a:cubicBezTo>
                  <a:lnTo>
                    <a:pt x="3875408" y="1298480"/>
                  </a:lnTo>
                  <a:cubicBezTo>
                    <a:pt x="3875408" y="1367060"/>
                    <a:pt x="3819528" y="1422940"/>
                    <a:pt x="3750948" y="1422940"/>
                  </a:cubicBezTo>
                  <a:close/>
                </a:path>
              </a:pathLst>
            </a:custGeom>
            <a:solidFill>
              <a:srgbClr val="E191D7">
                <a:alpha val="17647"/>
              </a:srgbClr>
            </a:solidFill>
          </p:spPr>
        </p:sp>
      </p:grpSp>
      <p:sp>
        <p:nvSpPr>
          <p:cNvPr name="TextBox 7" id="7"/>
          <p:cNvSpPr txBox="true"/>
          <p:nvPr/>
        </p:nvSpPr>
        <p:spPr>
          <a:xfrm rot="0">
            <a:off x="9961179" y="3753253"/>
            <a:ext cx="7171976" cy="589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y Grotesk Key"/>
              </a:rPr>
              <a:t>Experiments &amp; Results</a:t>
            </a:r>
          </a:p>
        </p:txBody>
      </p:sp>
      <p:sp>
        <p:nvSpPr>
          <p:cNvPr name="TextBox 8" id="8"/>
          <p:cNvSpPr txBox="true"/>
          <p:nvPr/>
        </p:nvSpPr>
        <p:spPr>
          <a:xfrm rot="0">
            <a:off x="1852025" y="5066152"/>
            <a:ext cx="7171976" cy="589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y Grotesk Key"/>
              </a:rPr>
              <a:t>System Architecture</a:t>
            </a:r>
          </a:p>
        </p:txBody>
      </p:sp>
      <p:sp>
        <p:nvSpPr>
          <p:cNvPr name="TextBox 9" id="9"/>
          <p:cNvSpPr txBox="true"/>
          <p:nvPr/>
        </p:nvSpPr>
        <p:spPr>
          <a:xfrm rot="0">
            <a:off x="9961179" y="5066152"/>
            <a:ext cx="7911726" cy="589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y Grotesk Key"/>
              </a:rPr>
              <a:t>Short Demo</a:t>
            </a:r>
          </a:p>
        </p:txBody>
      </p:sp>
      <p:sp>
        <p:nvSpPr>
          <p:cNvPr name="TextBox 10" id="10"/>
          <p:cNvSpPr txBox="true"/>
          <p:nvPr/>
        </p:nvSpPr>
        <p:spPr>
          <a:xfrm rot="0">
            <a:off x="9961179" y="6370352"/>
            <a:ext cx="7171976" cy="589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y Grotesk Key"/>
              </a:rPr>
              <a:t>What's next?</a:t>
            </a:r>
          </a:p>
        </p:txBody>
      </p:sp>
      <p:sp>
        <p:nvSpPr>
          <p:cNvPr name="TextBox 11" id="11"/>
          <p:cNvSpPr txBox="true"/>
          <p:nvPr/>
        </p:nvSpPr>
        <p:spPr>
          <a:xfrm rot="0">
            <a:off x="1852025" y="7636799"/>
            <a:ext cx="7171976" cy="589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y Grotesk Key"/>
              </a:rPr>
              <a:t>Description of Dataset</a:t>
            </a:r>
          </a:p>
        </p:txBody>
      </p:sp>
      <p:sp>
        <p:nvSpPr>
          <p:cNvPr name="TextBox 12" id="12"/>
          <p:cNvSpPr txBox="true"/>
          <p:nvPr/>
        </p:nvSpPr>
        <p:spPr>
          <a:xfrm rot="0">
            <a:off x="1852025" y="6370352"/>
            <a:ext cx="7643638" cy="589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y Grotesk Key"/>
              </a:rPr>
              <a:t>Explanation of finished phases</a:t>
            </a:r>
          </a:p>
        </p:txBody>
      </p:sp>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02839" y="7760367"/>
            <a:ext cx="6842405" cy="6842405"/>
          </a:xfrm>
          <a:prstGeom prst="rect">
            <a:avLst/>
          </a:prstGeom>
        </p:spPr>
      </p:pic>
      <p:sp>
        <p:nvSpPr>
          <p:cNvPr name="TextBox 14" id="14"/>
          <p:cNvSpPr txBox="true"/>
          <p:nvPr/>
        </p:nvSpPr>
        <p:spPr>
          <a:xfrm rot="0">
            <a:off x="17130355" y="9229725"/>
            <a:ext cx="167521"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sp>
        <p:nvSpPr>
          <p:cNvPr name="AutoShape 2" id="2"/>
          <p:cNvSpPr/>
          <p:nvPr/>
        </p:nvSpPr>
        <p:spPr>
          <a:xfrm rot="-5677">
            <a:off x="8006298" y="6232470"/>
            <a:ext cx="8651858" cy="0"/>
          </a:xfrm>
          <a:prstGeom prst="line">
            <a:avLst/>
          </a:prstGeom>
          <a:ln cap="flat" w="28575">
            <a:solidFill>
              <a:srgbClr val="FFFFFF"/>
            </a:solidFill>
            <a:prstDash val="solid"/>
            <a:headEnd type="none" len="sm" w="sm"/>
            <a:tailEnd type="none" len="sm" w="sm"/>
          </a:ln>
        </p:spPr>
      </p:sp>
      <p:grpSp>
        <p:nvGrpSpPr>
          <p:cNvPr name="Group 3" id="3"/>
          <p:cNvGrpSpPr/>
          <p:nvPr/>
        </p:nvGrpSpPr>
        <p:grpSpPr>
          <a:xfrm rot="0">
            <a:off x="8006304" y="1143540"/>
            <a:ext cx="8651846" cy="4656860"/>
            <a:chOff x="0" y="0"/>
            <a:chExt cx="11535795" cy="6209147"/>
          </a:xfrm>
        </p:grpSpPr>
        <p:sp>
          <p:nvSpPr>
            <p:cNvPr name="TextBox 4" id="4"/>
            <p:cNvSpPr txBox="true"/>
            <p:nvPr/>
          </p:nvSpPr>
          <p:spPr>
            <a:xfrm rot="0">
              <a:off x="0" y="-9525"/>
              <a:ext cx="11535795" cy="2066925"/>
            </a:xfrm>
            <a:prstGeom prst="rect">
              <a:avLst/>
            </a:prstGeom>
          </p:spPr>
          <p:txBody>
            <a:bodyPr anchor="t" rtlCol="false" tIns="0" lIns="0" bIns="0" rIns="0">
              <a:spAutoFit/>
            </a:bodyPr>
            <a:lstStyle/>
            <a:p>
              <a:pPr marL="0" indent="0" lvl="0">
                <a:lnSpc>
                  <a:spcPts val="4079"/>
                </a:lnSpc>
                <a:spcBef>
                  <a:spcPct val="0"/>
                </a:spcBef>
              </a:pPr>
              <a:r>
                <a:rPr lang="en-US" sz="3399">
                  <a:solidFill>
                    <a:srgbClr val="FFFFFF"/>
                  </a:solidFill>
                  <a:latin typeface="Cy Grotesk Key"/>
                </a:rPr>
                <a:t>The main objective of the project is to estimate meal calories, this can be achieved by</a:t>
              </a:r>
            </a:p>
          </p:txBody>
        </p:sp>
        <p:sp>
          <p:nvSpPr>
            <p:cNvPr name="TextBox 5" id="5"/>
            <p:cNvSpPr txBox="true"/>
            <p:nvPr/>
          </p:nvSpPr>
          <p:spPr>
            <a:xfrm rot="0">
              <a:off x="0" y="2558254"/>
              <a:ext cx="11535795" cy="3650892"/>
            </a:xfrm>
            <a:prstGeom prst="rect">
              <a:avLst/>
            </a:prstGeom>
          </p:spPr>
          <p:txBody>
            <a:bodyPr anchor="t" rtlCol="false" tIns="0" lIns="0" bIns="0" rIns="0">
              <a:spAutoFit/>
            </a:bodyPr>
            <a:lstStyle/>
            <a:p>
              <a:pPr marL="561339" indent="-280669" lvl="1">
                <a:lnSpc>
                  <a:spcPts val="3639"/>
                </a:lnSpc>
                <a:buFont typeface="Arial"/>
                <a:buChar char="•"/>
              </a:pPr>
              <a:r>
                <a:rPr lang="en-US" sz="2599">
                  <a:solidFill>
                    <a:srgbClr val="FFFFFF"/>
                  </a:solidFill>
                  <a:latin typeface="Cy Grotesk Key"/>
                </a:rPr>
                <a:t>Identifying meal ingredients.</a:t>
              </a:r>
            </a:p>
            <a:p>
              <a:pPr marL="561339" indent="-280669" lvl="1">
                <a:lnSpc>
                  <a:spcPts val="3639"/>
                </a:lnSpc>
                <a:buFont typeface="Arial"/>
                <a:buChar char="•"/>
              </a:pPr>
              <a:r>
                <a:rPr lang="en-US" sz="2599">
                  <a:solidFill>
                    <a:srgbClr val="FFFFFF"/>
                  </a:solidFill>
                  <a:latin typeface="Cy Grotesk Key"/>
                </a:rPr>
                <a:t>Estimating of each ingredient quantity. </a:t>
              </a:r>
            </a:p>
            <a:p>
              <a:pPr marL="561339" indent="-280669" lvl="1">
                <a:lnSpc>
                  <a:spcPts val="3639"/>
                </a:lnSpc>
                <a:buFont typeface="Arial"/>
                <a:buChar char="•"/>
              </a:pPr>
              <a:r>
                <a:rPr lang="en-US" sz="2599">
                  <a:solidFill>
                    <a:srgbClr val="FFFFFF"/>
                  </a:solidFill>
                  <a:latin typeface="Cy Grotesk Key"/>
                </a:rPr>
                <a:t>Calculating total meal calories based on each ingredient quantity.</a:t>
              </a:r>
            </a:p>
            <a:p>
              <a:pPr>
                <a:lnSpc>
                  <a:spcPts val="3739"/>
                </a:lnSpc>
              </a:pPr>
            </a:p>
            <a:p>
              <a:pPr marL="0" indent="0" lvl="0">
                <a:lnSpc>
                  <a:spcPts val="3739"/>
                </a:lnSpc>
                <a:spcBef>
                  <a:spcPct val="0"/>
                </a:spcBef>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571737">
            <a:off x="-4324529" y="2518796"/>
            <a:ext cx="7211955" cy="7211955"/>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893185">
            <a:off x="-1623476" y="3805838"/>
            <a:ext cx="3246951" cy="4114800"/>
          </a:xfrm>
          <a:prstGeom prst="rect">
            <a:avLst/>
          </a:prstGeom>
        </p:spPr>
      </p:pic>
      <p:sp>
        <p:nvSpPr>
          <p:cNvPr name="TextBox 8" id="8"/>
          <p:cNvSpPr txBox="true"/>
          <p:nvPr/>
        </p:nvSpPr>
        <p:spPr>
          <a:xfrm rot="0">
            <a:off x="8006304" y="6768674"/>
            <a:ext cx="8651870" cy="2066925"/>
          </a:xfrm>
          <a:prstGeom prst="rect">
            <a:avLst/>
          </a:prstGeom>
        </p:spPr>
        <p:txBody>
          <a:bodyPr anchor="t" rtlCol="false" tIns="0" lIns="0" bIns="0" rIns="0">
            <a:spAutoFit/>
          </a:bodyPr>
          <a:lstStyle/>
          <a:p>
            <a:pPr>
              <a:lnSpc>
                <a:spcPts val="4079"/>
              </a:lnSpc>
            </a:pPr>
            <a:r>
              <a:rPr lang="en-US" sz="3399">
                <a:solidFill>
                  <a:srgbClr val="FFFFFF"/>
                </a:solidFill>
                <a:latin typeface="Cy Grotesk Key"/>
              </a:rPr>
              <a:t>Build an interactive user-friendly platform that encourages users to manage their nutrition plan. </a:t>
            </a:r>
          </a:p>
          <a:p>
            <a:pPr marL="0" indent="0" lvl="0">
              <a:lnSpc>
                <a:spcPts val="4079"/>
              </a:lnSpc>
              <a:spcBef>
                <a:spcPct val="0"/>
              </a:spcBef>
            </a:pPr>
          </a:p>
        </p:txBody>
      </p:sp>
      <p:sp>
        <p:nvSpPr>
          <p:cNvPr name="TextBox 9" id="9"/>
          <p:cNvSpPr txBox="true"/>
          <p:nvPr/>
        </p:nvSpPr>
        <p:spPr>
          <a:xfrm rot="0">
            <a:off x="1028700" y="1009650"/>
            <a:ext cx="6128454" cy="933450"/>
          </a:xfrm>
          <a:prstGeom prst="rect">
            <a:avLst/>
          </a:prstGeom>
        </p:spPr>
        <p:txBody>
          <a:bodyPr anchor="t" rtlCol="false" tIns="0" lIns="0" bIns="0" rIns="0">
            <a:spAutoFit/>
          </a:bodyPr>
          <a:lstStyle/>
          <a:p>
            <a:pPr>
              <a:lnSpc>
                <a:spcPts val="7200"/>
              </a:lnSpc>
            </a:pPr>
            <a:r>
              <a:rPr lang="en-US" sz="6000">
                <a:solidFill>
                  <a:srgbClr val="DD6E0F"/>
                </a:solidFill>
                <a:latin typeface="Cy Grotesk Wide"/>
              </a:rPr>
              <a:t>Objectives</a:t>
            </a:r>
          </a:p>
        </p:txBody>
      </p:sp>
      <p:sp>
        <p:nvSpPr>
          <p:cNvPr name="TextBox 10" id="10"/>
          <p:cNvSpPr txBox="true"/>
          <p:nvPr/>
        </p:nvSpPr>
        <p:spPr>
          <a:xfrm rot="0">
            <a:off x="17127319" y="9229725"/>
            <a:ext cx="173593"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1028700" y="2467537"/>
            <a:ext cx="4975209" cy="6444650"/>
            <a:chOff x="0" y="0"/>
            <a:chExt cx="1153301" cy="1493932"/>
          </a:xfrm>
        </p:grpSpPr>
        <p:sp>
          <p:nvSpPr>
            <p:cNvPr name="Freeform 3" id="3"/>
            <p:cNvSpPr/>
            <p:nvPr/>
          </p:nvSpPr>
          <p:spPr>
            <a:xfrm>
              <a:off x="0" y="0"/>
              <a:ext cx="1153302" cy="1493932"/>
            </a:xfrm>
            <a:custGeom>
              <a:avLst/>
              <a:gdLst/>
              <a:ahLst/>
              <a:cxnLst/>
              <a:rect r="r" b="b" t="t" l="l"/>
              <a:pathLst>
                <a:path h="1493932" w="115330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841B7F">
                <a:alpha val="17647"/>
              </a:srgbClr>
            </a:solidFill>
          </p:spPr>
        </p:sp>
      </p:grpSp>
      <p:grpSp>
        <p:nvGrpSpPr>
          <p:cNvPr name="Group 4" id="4"/>
          <p:cNvGrpSpPr/>
          <p:nvPr/>
        </p:nvGrpSpPr>
        <p:grpSpPr>
          <a:xfrm rot="0">
            <a:off x="6656395" y="2467537"/>
            <a:ext cx="4975209" cy="6444650"/>
            <a:chOff x="0" y="0"/>
            <a:chExt cx="1153301" cy="1493932"/>
          </a:xfrm>
        </p:grpSpPr>
        <p:sp>
          <p:nvSpPr>
            <p:cNvPr name="Freeform 5" id="5"/>
            <p:cNvSpPr/>
            <p:nvPr/>
          </p:nvSpPr>
          <p:spPr>
            <a:xfrm>
              <a:off x="0" y="0"/>
              <a:ext cx="1153302" cy="1493932"/>
            </a:xfrm>
            <a:custGeom>
              <a:avLst/>
              <a:gdLst/>
              <a:ahLst/>
              <a:cxnLst/>
              <a:rect r="r" b="b" t="t" l="l"/>
              <a:pathLst>
                <a:path h="1493932" w="115330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841B7F">
                <a:alpha val="17647"/>
              </a:srgbClr>
            </a:solidFill>
          </p:spPr>
        </p:sp>
      </p:grpSp>
      <p:grpSp>
        <p:nvGrpSpPr>
          <p:cNvPr name="Group 6" id="6"/>
          <p:cNvGrpSpPr/>
          <p:nvPr/>
        </p:nvGrpSpPr>
        <p:grpSpPr>
          <a:xfrm rot="0">
            <a:off x="12284091" y="2467537"/>
            <a:ext cx="4975209" cy="6444650"/>
            <a:chOff x="0" y="0"/>
            <a:chExt cx="1153301" cy="1493932"/>
          </a:xfrm>
        </p:grpSpPr>
        <p:sp>
          <p:nvSpPr>
            <p:cNvPr name="Freeform 7" id="7"/>
            <p:cNvSpPr/>
            <p:nvPr/>
          </p:nvSpPr>
          <p:spPr>
            <a:xfrm>
              <a:off x="0" y="0"/>
              <a:ext cx="1153302" cy="1493932"/>
            </a:xfrm>
            <a:custGeom>
              <a:avLst/>
              <a:gdLst/>
              <a:ahLst/>
              <a:cxnLst/>
              <a:rect r="r" b="b" t="t" l="l"/>
              <a:pathLst>
                <a:path h="1493932" w="1153302">
                  <a:moveTo>
                    <a:pt x="1028841" y="1493932"/>
                  </a:moveTo>
                  <a:lnTo>
                    <a:pt x="124460" y="1493932"/>
                  </a:lnTo>
                  <a:cubicBezTo>
                    <a:pt x="55880" y="1493932"/>
                    <a:pt x="0" y="1438052"/>
                    <a:pt x="0" y="1369472"/>
                  </a:cubicBezTo>
                  <a:lnTo>
                    <a:pt x="0" y="124460"/>
                  </a:lnTo>
                  <a:cubicBezTo>
                    <a:pt x="0" y="55880"/>
                    <a:pt x="55880" y="0"/>
                    <a:pt x="124460" y="0"/>
                  </a:cubicBezTo>
                  <a:lnTo>
                    <a:pt x="1028842" y="0"/>
                  </a:lnTo>
                  <a:cubicBezTo>
                    <a:pt x="1097422" y="0"/>
                    <a:pt x="1153302" y="55880"/>
                    <a:pt x="1153302" y="124460"/>
                  </a:cubicBezTo>
                  <a:lnTo>
                    <a:pt x="1153302" y="1369472"/>
                  </a:lnTo>
                  <a:cubicBezTo>
                    <a:pt x="1153302" y="1438052"/>
                    <a:pt x="1097422" y="1493932"/>
                    <a:pt x="1028842" y="1493932"/>
                  </a:cubicBezTo>
                  <a:close/>
                </a:path>
              </a:pathLst>
            </a:custGeom>
            <a:solidFill>
              <a:srgbClr val="841B7F">
                <a:alpha val="17647"/>
              </a:srgbClr>
            </a:solidFill>
          </p:spPr>
        </p:sp>
      </p:grpSp>
      <p:grpSp>
        <p:nvGrpSpPr>
          <p:cNvPr name="Group 8" id="8"/>
          <p:cNvGrpSpPr>
            <a:grpSpLocks noChangeAspect="true"/>
          </p:cNvGrpSpPr>
          <p:nvPr/>
        </p:nvGrpSpPr>
        <p:grpSpPr>
          <a:xfrm rot="0">
            <a:off x="1443621" y="2937664"/>
            <a:ext cx="4140908" cy="2484545"/>
            <a:chOff x="0" y="0"/>
            <a:chExt cx="6350000" cy="3810000"/>
          </a:xfrm>
        </p:grpSpPr>
        <p:sp>
          <p:nvSpPr>
            <p:cNvPr name="Freeform 9" id="9"/>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2"/>
              <a:stretch>
                <a:fillRect l="-11556" r="-11556" t="0" b="0"/>
              </a:stretch>
            </a:blipFill>
          </p:spPr>
        </p:sp>
      </p:grpSp>
      <p:grpSp>
        <p:nvGrpSpPr>
          <p:cNvPr name="Group 10" id="10"/>
          <p:cNvGrpSpPr>
            <a:grpSpLocks noChangeAspect="true"/>
          </p:cNvGrpSpPr>
          <p:nvPr/>
        </p:nvGrpSpPr>
        <p:grpSpPr>
          <a:xfrm rot="0">
            <a:off x="7075775" y="2940340"/>
            <a:ext cx="4136449" cy="2481869"/>
            <a:chOff x="0" y="0"/>
            <a:chExt cx="6350000" cy="3810000"/>
          </a:xfrm>
        </p:grpSpPr>
        <p:sp>
          <p:nvSpPr>
            <p:cNvPr name="Freeform 11" id="11"/>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3"/>
              <a:stretch>
                <a:fillRect l="-5609" r="-5609" t="0" b="0"/>
              </a:stretch>
            </a:blipFill>
          </p:spPr>
        </p:sp>
      </p:grpSp>
      <p:grpSp>
        <p:nvGrpSpPr>
          <p:cNvPr name="Group 12" id="12"/>
          <p:cNvGrpSpPr>
            <a:grpSpLocks noChangeAspect="true"/>
          </p:cNvGrpSpPr>
          <p:nvPr/>
        </p:nvGrpSpPr>
        <p:grpSpPr>
          <a:xfrm rot="0">
            <a:off x="12703471" y="2940340"/>
            <a:ext cx="4136449" cy="2481869"/>
            <a:chOff x="0" y="0"/>
            <a:chExt cx="6350000" cy="3810000"/>
          </a:xfrm>
        </p:grpSpPr>
        <p:sp>
          <p:nvSpPr>
            <p:cNvPr name="Freeform 13" id="13"/>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l="0" r="0" t="-5520" b="-5520"/>
              </a:stretch>
            </a:blipFill>
          </p:spPr>
        </p:sp>
      </p:grpSp>
      <p:sp>
        <p:nvSpPr>
          <p:cNvPr name="TextBox 14" id="14"/>
          <p:cNvSpPr txBox="true"/>
          <p:nvPr/>
        </p:nvSpPr>
        <p:spPr>
          <a:xfrm rot="0">
            <a:off x="1443621" y="7598388"/>
            <a:ext cx="4136449" cy="843280"/>
          </a:xfrm>
          <a:prstGeom prst="rect">
            <a:avLst/>
          </a:prstGeom>
        </p:spPr>
        <p:txBody>
          <a:bodyPr anchor="t" rtlCol="false" tIns="0" lIns="0" bIns="0" rIns="0">
            <a:spAutoFit/>
          </a:bodyPr>
          <a:lstStyle/>
          <a:p>
            <a:pPr algn="ctr">
              <a:lnSpc>
                <a:spcPts val="3380"/>
              </a:lnSpc>
            </a:pPr>
            <a:r>
              <a:rPr lang="en-US" sz="2600">
                <a:solidFill>
                  <a:srgbClr val="FFFFFF"/>
                </a:solidFill>
                <a:latin typeface="Cy Grotesk Key"/>
              </a:rPr>
              <a:t>Identifying each unique</a:t>
            </a:r>
          </a:p>
          <a:p>
            <a:pPr algn="ctr" marL="0" indent="0" lvl="1">
              <a:lnSpc>
                <a:spcPts val="3380"/>
              </a:lnSpc>
              <a:spcBef>
                <a:spcPct val="0"/>
              </a:spcBef>
            </a:pPr>
            <a:r>
              <a:rPr lang="en-US" sz="2600">
                <a:solidFill>
                  <a:srgbClr val="FFFFFF"/>
                </a:solidFill>
                <a:latin typeface="Cy Grotesk Key"/>
              </a:rPr>
              <a:t>Ingredient in the meal.</a:t>
            </a:r>
          </a:p>
        </p:txBody>
      </p:sp>
      <p:sp>
        <p:nvSpPr>
          <p:cNvPr name="TextBox 15" id="15"/>
          <p:cNvSpPr txBox="true"/>
          <p:nvPr/>
        </p:nvSpPr>
        <p:spPr>
          <a:xfrm rot="0">
            <a:off x="1448080" y="5902620"/>
            <a:ext cx="4136449" cy="1109345"/>
          </a:xfrm>
          <a:prstGeom prst="rect">
            <a:avLst/>
          </a:prstGeom>
        </p:spPr>
        <p:txBody>
          <a:bodyPr anchor="t" rtlCol="false" tIns="0" lIns="0" bIns="0" rIns="0">
            <a:spAutoFit/>
          </a:bodyPr>
          <a:lstStyle/>
          <a:p>
            <a:pPr algn="ctr">
              <a:lnSpc>
                <a:spcPts val="4419"/>
              </a:lnSpc>
            </a:pPr>
            <a:r>
              <a:rPr lang="en-US" sz="3399">
                <a:solidFill>
                  <a:srgbClr val="FFFFFF"/>
                </a:solidFill>
                <a:latin typeface="Cy Grotesk Key Bold"/>
              </a:rPr>
              <a:t>Ingredient </a:t>
            </a:r>
          </a:p>
          <a:p>
            <a:pPr algn="ctr">
              <a:lnSpc>
                <a:spcPts val="4419"/>
              </a:lnSpc>
            </a:pPr>
            <a:r>
              <a:rPr lang="en-US" sz="3399">
                <a:solidFill>
                  <a:srgbClr val="FFFFFF"/>
                </a:solidFill>
                <a:latin typeface="Cy Grotesk Key Bold"/>
              </a:rPr>
              <a:t>Identification</a:t>
            </a:r>
          </a:p>
        </p:txBody>
      </p:sp>
      <p:sp>
        <p:nvSpPr>
          <p:cNvPr name="AutoShape 16" id="16"/>
          <p:cNvSpPr/>
          <p:nvPr/>
        </p:nvSpPr>
        <p:spPr>
          <a:xfrm rot="0">
            <a:off x="1448080" y="7303113"/>
            <a:ext cx="4136449" cy="0"/>
          </a:xfrm>
          <a:prstGeom prst="line">
            <a:avLst/>
          </a:prstGeom>
          <a:ln cap="flat" w="19050">
            <a:solidFill>
              <a:srgbClr val="FFBD59"/>
            </a:solidFill>
            <a:prstDash val="solid"/>
            <a:headEnd type="none" len="sm" w="sm"/>
            <a:tailEnd type="none" len="sm" w="sm"/>
          </a:ln>
        </p:spPr>
      </p:sp>
      <p:sp>
        <p:nvSpPr>
          <p:cNvPr name="AutoShape 17" id="17"/>
          <p:cNvSpPr/>
          <p:nvPr/>
        </p:nvSpPr>
        <p:spPr>
          <a:xfrm rot="0">
            <a:off x="7075775" y="7294075"/>
            <a:ext cx="4136449" cy="0"/>
          </a:xfrm>
          <a:prstGeom prst="line">
            <a:avLst/>
          </a:prstGeom>
          <a:ln cap="flat" w="19050">
            <a:solidFill>
              <a:srgbClr val="FFBD59"/>
            </a:solidFill>
            <a:prstDash val="solid"/>
            <a:headEnd type="none" len="sm" w="sm"/>
            <a:tailEnd type="none" len="sm" w="sm"/>
          </a:ln>
        </p:spPr>
      </p:sp>
      <p:sp>
        <p:nvSpPr>
          <p:cNvPr name="TextBox 18" id="18"/>
          <p:cNvSpPr txBox="true"/>
          <p:nvPr/>
        </p:nvSpPr>
        <p:spPr>
          <a:xfrm rot="0">
            <a:off x="12703471" y="7557134"/>
            <a:ext cx="4136449" cy="843280"/>
          </a:xfrm>
          <a:prstGeom prst="rect">
            <a:avLst/>
          </a:prstGeom>
        </p:spPr>
        <p:txBody>
          <a:bodyPr anchor="t" rtlCol="false" tIns="0" lIns="0" bIns="0" rIns="0">
            <a:spAutoFit/>
          </a:bodyPr>
          <a:lstStyle/>
          <a:p>
            <a:pPr algn="ctr">
              <a:lnSpc>
                <a:spcPts val="3380"/>
              </a:lnSpc>
            </a:pPr>
            <a:r>
              <a:rPr lang="en-US" sz="2600">
                <a:solidFill>
                  <a:srgbClr val="FFFFFF"/>
                </a:solidFill>
                <a:latin typeface="Cy Grotesk Key"/>
              </a:rPr>
              <a:t>Calculate the calories based on the portion.</a:t>
            </a:r>
          </a:p>
        </p:txBody>
      </p:sp>
      <p:sp>
        <p:nvSpPr>
          <p:cNvPr name="AutoShape 19" id="19"/>
          <p:cNvSpPr/>
          <p:nvPr/>
        </p:nvSpPr>
        <p:spPr>
          <a:xfrm rot="0">
            <a:off x="12703471" y="7322163"/>
            <a:ext cx="4136449" cy="0"/>
          </a:xfrm>
          <a:prstGeom prst="line">
            <a:avLst/>
          </a:prstGeom>
          <a:ln cap="flat" w="19050">
            <a:solidFill>
              <a:srgbClr val="F19A61"/>
            </a:solidFill>
            <a:prstDash val="solid"/>
            <a:headEnd type="none" len="sm" w="sm"/>
            <a:tailEnd type="none" len="sm" w="sm"/>
          </a:ln>
        </p:spPr>
      </p:sp>
      <p:grpSp>
        <p:nvGrpSpPr>
          <p:cNvPr name="Group 20" id="20"/>
          <p:cNvGrpSpPr>
            <a:grpSpLocks noChangeAspect="true"/>
          </p:cNvGrpSpPr>
          <p:nvPr/>
        </p:nvGrpSpPr>
        <p:grpSpPr>
          <a:xfrm rot="0">
            <a:off x="7075775" y="2940340"/>
            <a:ext cx="4136449" cy="2481869"/>
            <a:chOff x="0" y="0"/>
            <a:chExt cx="6350000" cy="3810000"/>
          </a:xfrm>
        </p:grpSpPr>
        <p:sp>
          <p:nvSpPr>
            <p:cNvPr name="Freeform 21" id="21"/>
            <p:cNvSpPr/>
            <p:nvPr/>
          </p:nvSpPr>
          <p:spPr>
            <a:xfrm>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l="0" r="0" t="-19209" b="-19209"/>
              </a:stretch>
            </a:blipFill>
          </p:spPr>
        </p:sp>
      </p:grpSp>
      <p:sp>
        <p:nvSpPr>
          <p:cNvPr name="TextBox 22" id="22"/>
          <p:cNvSpPr txBox="true"/>
          <p:nvPr/>
        </p:nvSpPr>
        <p:spPr>
          <a:xfrm rot="0">
            <a:off x="3910323" y="1009650"/>
            <a:ext cx="10467355" cy="933450"/>
          </a:xfrm>
          <a:prstGeom prst="rect">
            <a:avLst/>
          </a:prstGeom>
        </p:spPr>
        <p:txBody>
          <a:bodyPr anchor="t" rtlCol="false" tIns="0" lIns="0" bIns="0" rIns="0">
            <a:spAutoFit/>
          </a:bodyPr>
          <a:lstStyle/>
          <a:p>
            <a:pPr algn="ctr">
              <a:lnSpc>
                <a:spcPts val="7200"/>
              </a:lnSpc>
            </a:pPr>
            <a:r>
              <a:rPr lang="en-US" sz="6000">
                <a:solidFill>
                  <a:srgbClr val="DD6E0F"/>
                </a:solidFill>
                <a:latin typeface="Cy Grotesk Wide"/>
              </a:rPr>
              <a:t>Challenges</a:t>
            </a:r>
          </a:p>
        </p:txBody>
      </p:sp>
      <p:sp>
        <p:nvSpPr>
          <p:cNvPr name="TextBox 23" id="23"/>
          <p:cNvSpPr txBox="true"/>
          <p:nvPr/>
        </p:nvSpPr>
        <p:spPr>
          <a:xfrm rot="0">
            <a:off x="17128569" y="9229725"/>
            <a:ext cx="171093"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4</a:t>
            </a:r>
          </a:p>
        </p:txBody>
      </p:sp>
      <p:sp>
        <p:nvSpPr>
          <p:cNvPr name="TextBox 24" id="24"/>
          <p:cNvSpPr txBox="true"/>
          <p:nvPr/>
        </p:nvSpPr>
        <p:spPr>
          <a:xfrm rot="0">
            <a:off x="7075775" y="7557134"/>
            <a:ext cx="4136449" cy="1271905"/>
          </a:xfrm>
          <a:prstGeom prst="rect">
            <a:avLst/>
          </a:prstGeom>
        </p:spPr>
        <p:txBody>
          <a:bodyPr anchor="t" rtlCol="false" tIns="0" lIns="0" bIns="0" rIns="0">
            <a:spAutoFit/>
          </a:bodyPr>
          <a:lstStyle/>
          <a:p>
            <a:pPr algn="ctr">
              <a:lnSpc>
                <a:spcPts val="3380"/>
              </a:lnSpc>
            </a:pPr>
            <a:r>
              <a:rPr lang="en-US" sz="2600">
                <a:solidFill>
                  <a:srgbClr val="FFFFFF"/>
                </a:solidFill>
                <a:latin typeface="Cy Grotesk Key"/>
              </a:rPr>
              <a:t>Extracting depth information from 2D image.</a:t>
            </a:r>
          </a:p>
        </p:txBody>
      </p:sp>
      <p:sp>
        <p:nvSpPr>
          <p:cNvPr name="TextBox 25" id="25"/>
          <p:cNvSpPr txBox="true"/>
          <p:nvPr/>
        </p:nvSpPr>
        <p:spPr>
          <a:xfrm rot="0">
            <a:off x="7075775" y="5918030"/>
            <a:ext cx="4136449" cy="1109345"/>
          </a:xfrm>
          <a:prstGeom prst="rect">
            <a:avLst/>
          </a:prstGeom>
        </p:spPr>
        <p:txBody>
          <a:bodyPr anchor="t" rtlCol="false" tIns="0" lIns="0" bIns="0" rIns="0">
            <a:spAutoFit/>
          </a:bodyPr>
          <a:lstStyle/>
          <a:p>
            <a:pPr algn="ctr">
              <a:lnSpc>
                <a:spcPts val="4419"/>
              </a:lnSpc>
            </a:pPr>
            <a:r>
              <a:rPr lang="en-US" sz="3399">
                <a:solidFill>
                  <a:srgbClr val="FFFFFF"/>
                </a:solidFill>
                <a:latin typeface="Cy Grotesk Key Bold"/>
              </a:rPr>
              <a:t>Volume</a:t>
            </a:r>
          </a:p>
          <a:p>
            <a:pPr algn="ctr">
              <a:lnSpc>
                <a:spcPts val="4419"/>
              </a:lnSpc>
            </a:pPr>
            <a:r>
              <a:rPr lang="en-US" sz="3399">
                <a:solidFill>
                  <a:srgbClr val="FFFFFF"/>
                </a:solidFill>
                <a:latin typeface="Cy Grotesk Key Bold"/>
              </a:rPr>
              <a:t>Estimation</a:t>
            </a:r>
          </a:p>
        </p:txBody>
      </p:sp>
      <p:sp>
        <p:nvSpPr>
          <p:cNvPr name="TextBox 26" id="26"/>
          <p:cNvSpPr txBox="true"/>
          <p:nvPr/>
        </p:nvSpPr>
        <p:spPr>
          <a:xfrm rot="0">
            <a:off x="12707930" y="5902620"/>
            <a:ext cx="4136449" cy="1109345"/>
          </a:xfrm>
          <a:prstGeom prst="rect">
            <a:avLst/>
          </a:prstGeom>
        </p:spPr>
        <p:txBody>
          <a:bodyPr anchor="t" rtlCol="false" tIns="0" lIns="0" bIns="0" rIns="0">
            <a:spAutoFit/>
          </a:bodyPr>
          <a:lstStyle/>
          <a:p>
            <a:pPr algn="ctr">
              <a:lnSpc>
                <a:spcPts val="4419"/>
              </a:lnSpc>
            </a:pPr>
            <a:r>
              <a:rPr lang="en-US" sz="3399">
                <a:solidFill>
                  <a:srgbClr val="FFFFFF"/>
                </a:solidFill>
                <a:latin typeface="Cy Grotesk Key Bold"/>
              </a:rPr>
              <a:t>Calories</a:t>
            </a:r>
          </a:p>
          <a:p>
            <a:pPr algn="ctr">
              <a:lnSpc>
                <a:spcPts val="4419"/>
              </a:lnSpc>
            </a:pPr>
            <a:r>
              <a:rPr lang="en-US" sz="3399">
                <a:solidFill>
                  <a:srgbClr val="FFFFFF"/>
                </a:solidFill>
                <a:latin typeface="Cy Grotesk Key Bold"/>
              </a:rPr>
              <a:t>Calculation</a:t>
            </a:r>
          </a:p>
        </p:txBody>
      </p:sp>
      <p:pic>
        <p:nvPicPr>
          <p:cNvPr name="Picture 27" id="2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486574" y="-3467145"/>
            <a:ext cx="6338599" cy="6338599"/>
          </a:xfrm>
          <a:prstGeom prst="rect">
            <a:avLst/>
          </a:prstGeom>
        </p:spPr>
      </p:pic>
      <p:pic>
        <p:nvPicPr>
          <p:cNvPr name="Picture 28" id="2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602839" y="7760367"/>
            <a:ext cx="6842405" cy="684240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sp>
        <p:nvSpPr>
          <p:cNvPr name="TextBox 2" id="2"/>
          <p:cNvSpPr txBox="true"/>
          <p:nvPr/>
        </p:nvSpPr>
        <p:spPr>
          <a:xfrm rot="0">
            <a:off x="1028700" y="381000"/>
            <a:ext cx="8881671" cy="1104900"/>
          </a:xfrm>
          <a:prstGeom prst="rect">
            <a:avLst/>
          </a:prstGeom>
        </p:spPr>
        <p:txBody>
          <a:bodyPr anchor="t" rtlCol="false" tIns="0" lIns="0" bIns="0" rIns="0">
            <a:spAutoFit/>
          </a:bodyPr>
          <a:lstStyle/>
          <a:p>
            <a:pPr marL="0" indent="0" lvl="0">
              <a:lnSpc>
                <a:spcPts val="9000"/>
              </a:lnSpc>
              <a:spcBef>
                <a:spcPct val="0"/>
              </a:spcBef>
            </a:pPr>
            <a:r>
              <a:rPr lang="en-US" sz="6000">
                <a:solidFill>
                  <a:srgbClr val="DD6E0F"/>
                </a:solidFill>
                <a:latin typeface="Cy Grotesk Key"/>
              </a:rPr>
              <a:t>System Architecture</a:t>
            </a:r>
          </a:p>
        </p:txBody>
      </p:sp>
      <p:sp>
        <p:nvSpPr>
          <p:cNvPr name="TextBox 3" id="3"/>
          <p:cNvSpPr txBox="true"/>
          <p:nvPr/>
        </p:nvSpPr>
        <p:spPr>
          <a:xfrm rot="0">
            <a:off x="17128168" y="9229725"/>
            <a:ext cx="171896"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5</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486574" y="-3467145"/>
            <a:ext cx="6338599" cy="6338599"/>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02839" y="7760367"/>
            <a:ext cx="6842405" cy="684240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5115083" y="1635576"/>
            <a:ext cx="8057834" cy="7921492"/>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9957760" y="8849472"/>
            <a:ext cx="558212" cy="558212"/>
          </a:xfrm>
          <a:prstGeom prst="rect">
            <a:avLst/>
          </a:prstGeom>
        </p:spPr>
      </p:pic>
      <p:pic>
        <p:nvPicPr>
          <p:cNvPr name="Picture 8" id="8"/>
          <p:cNvPicPr>
            <a:picLocks noChangeAspect="true"/>
          </p:cNvPicPr>
          <p:nvPr/>
        </p:nvPicPr>
        <p:blipFill>
          <a:blip r:embed="rId6"/>
          <a:srcRect l="3868" t="0" r="0" b="0"/>
          <a:stretch>
            <a:fillRect/>
          </a:stretch>
        </p:blipFill>
        <p:spPr>
          <a:xfrm flipH="false" flipV="false" rot="0">
            <a:off x="9896683" y="6363475"/>
            <a:ext cx="680365" cy="707741"/>
          </a:xfrm>
          <a:prstGeom prst="rect">
            <a:avLst/>
          </a:prstGeom>
        </p:spPr>
      </p:pic>
      <p:pic>
        <p:nvPicPr>
          <p:cNvPr name="Picture 9" id="9"/>
          <p:cNvPicPr>
            <a:picLocks noChangeAspect="true"/>
          </p:cNvPicPr>
          <p:nvPr/>
        </p:nvPicPr>
        <p:blipFill>
          <a:blip r:embed="rId7"/>
          <a:srcRect l="3288" t="0" r="3288" b="0"/>
          <a:stretch>
            <a:fillRect/>
          </a:stretch>
        </p:blipFill>
        <p:spPr>
          <a:xfrm flipH="false" flipV="false" rot="0">
            <a:off x="9826356" y="2050435"/>
            <a:ext cx="821019" cy="878817"/>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6957753" y="3314728"/>
            <a:ext cx="12039657" cy="4421430"/>
            <a:chOff x="0" y="0"/>
            <a:chExt cx="2113701" cy="776233"/>
          </a:xfrm>
        </p:grpSpPr>
        <p:sp>
          <p:nvSpPr>
            <p:cNvPr name="Freeform 3" id="3"/>
            <p:cNvSpPr/>
            <p:nvPr/>
          </p:nvSpPr>
          <p:spPr>
            <a:xfrm>
              <a:off x="0" y="0"/>
              <a:ext cx="2113701" cy="776233"/>
            </a:xfrm>
            <a:custGeom>
              <a:avLst/>
              <a:gdLst/>
              <a:ahLst/>
              <a:cxnLst/>
              <a:rect r="r" b="b" t="t" l="l"/>
              <a:pathLst>
                <a:path h="776233" w="2113701">
                  <a:moveTo>
                    <a:pt x="1989241" y="776233"/>
                  </a:moveTo>
                  <a:lnTo>
                    <a:pt x="124460" y="776233"/>
                  </a:lnTo>
                  <a:cubicBezTo>
                    <a:pt x="55880" y="776233"/>
                    <a:pt x="0" y="720353"/>
                    <a:pt x="0" y="651773"/>
                  </a:cubicBezTo>
                  <a:lnTo>
                    <a:pt x="0" y="124460"/>
                  </a:lnTo>
                  <a:cubicBezTo>
                    <a:pt x="0" y="55880"/>
                    <a:pt x="55880" y="0"/>
                    <a:pt x="124460" y="0"/>
                  </a:cubicBezTo>
                  <a:lnTo>
                    <a:pt x="1989241" y="0"/>
                  </a:lnTo>
                  <a:cubicBezTo>
                    <a:pt x="2057821" y="0"/>
                    <a:pt x="2113701" y="55880"/>
                    <a:pt x="2113701" y="124460"/>
                  </a:cubicBezTo>
                  <a:lnTo>
                    <a:pt x="2113701" y="651773"/>
                  </a:lnTo>
                  <a:cubicBezTo>
                    <a:pt x="2113701" y="720353"/>
                    <a:pt x="2057821" y="776233"/>
                    <a:pt x="1989241" y="776233"/>
                  </a:cubicBezTo>
                  <a:close/>
                </a:path>
              </a:pathLst>
            </a:custGeom>
            <a:solidFill>
              <a:srgbClr val="E191D7">
                <a:alpha val="17647"/>
              </a:srgbClr>
            </a:solidFill>
          </p:spPr>
        </p:sp>
      </p:grpSp>
      <p:grpSp>
        <p:nvGrpSpPr>
          <p:cNvPr name="Group 4" id="4"/>
          <p:cNvGrpSpPr/>
          <p:nvPr/>
        </p:nvGrpSpPr>
        <p:grpSpPr>
          <a:xfrm rot="0">
            <a:off x="7772079" y="3670972"/>
            <a:ext cx="10515921" cy="3275598"/>
            <a:chOff x="0" y="0"/>
            <a:chExt cx="14021228" cy="4367464"/>
          </a:xfrm>
        </p:grpSpPr>
        <p:sp>
          <p:nvSpPr>
            <p:cNvPr name="TextBox 5" id="5"/>
            <p:cNvSpPr txBox="true"/>
            <p:nvPr/>
          </p:nvSpPr>
          <p:spPr>
            <a:xfrm rot="0">
              <a:off x="0" y="-9525"/>
              <a:ext cx="14021228" cy="69532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FFFFFF"/>
                  </a:solidFill>
                  <a:latin typeface="Cy Grotesk Wide"/>
                </a:rPr>
                <a:t>Food Classification</a:t>
              </a:r>
            </a:p>
          </p:txBody>
        </p:sp>
        <p:sp>
          <p:nvSpPr>
            <p:cNvPr name="TextBox 6" id="6"/>
            <p:cNvSpPr txBox="true"/>
            <p:nvPr/>
          </p:nvSpPr>
          <p:spPr>
            <a:xfrm rot="0">
              <a:off x="0" y="1359892"/>
              <a:ext cx="14021228" cy="3007572"/>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FFFFFF"/>
                  </a:solidFill>
                  <a:latin typeface="Cy Grotesk Key"/>
                </a:rPr>
                <a:t>We built a deepLabV3 Plus model to identify the ingredient </a:t>
              </a:r>
            </a:p>
            <a:p>
              <a:pPr marL="561341" indent="-280670" lvl="1">
                <a:lnSpc>
                  <a:spcPts val="3640"/>
                </a:lnSpc>
                <a:buFont typeface="Arial"/>
                <a:buChar char="•"/>
              </a:pPr>
              <a:r>
                <a:rPr lang="en-US" sz="2600">
                  <a:solidFill>
                    <a:srgbClr val="FFFFFF"/>
                  </a:solidFill>
                  <a:latin typeface="Cy Grotesk Key"/>
                </a:rPr>
                <a:t>Training Pixel Accuracy 82%</a:t>
              </a:r>
            </a:p>
            <a:p>
              <a:pPr marL="561341" indent="-280670" lvl="1">
                <a:lnSpc>
                  <a:spcPts val="3640"/>
                </a:lnSpc>
                <a:buFont typeface="Arial"/>
                <a:buChar char="•"/>
              </a:pPr>
              <a:r>
                <a:rPr lang="en-US" sz="2600">
                  <a:solidFill>
                    <a:srgbClr val="FFFFFF"/>
                  </a:solidFill>
                  <a:latin typeface="Cy Grotesk Key"/>
                </a:rPr>
                <a:t>Testing Pixel Accuracy 74%</a:t>
              </a:r>
            </a:p>
            <a:p>
              <a:pPr algn="l">
                <a:lnSpc>
                  <a:spcPts val="3640"/>
                </a:lnSpc>
              </a:pPr>
            </a:p>
          </p:txBody>
        </p:sp>
      </p:grpSp>
      <p:sp>
        <p:nvSpPr>
          <p:cNvPr name="TextBox 7" id="7"/>
          <p:cNvSpPr txBox="true"/>
          <p:nvPr/>
        </p:nvSpPr>
        <p:spPr>
          <a:xfrm rot="0">
            <a:off x="472940" y="4001939"/>
            <a:ext cx="6067907" cy="2762250"/>
          </a:xfrm>
          <a:prstGeom prst="rect">
            <a:avLst/>
          </a:prstGeom>
        </p:spPr>
        <p:txBody>
          <a:bodyPr anchor="t" rtlCol="false" tIns="0" lIns="0" bIns="0" rIns="0">
            <a:spAutoFit/>
          </a:bodyPr>
          <a:lstStyle/>
          <a:p>
            <a:pPr>
              <a:lnSpc>
                <a:spcPts val="7200"/>
              </a:lnSpc>
            </a:pPr>
            <a:r>
              <a:rPr lang="en-US" sz="6000">
                <a:solidFill>
                  <a:srgbClr val="DD6E0F"/>
                </a:solidFill>
                <a:latin typeface="Cy Grotesk Wide"/>
              </a:rPr>
              <a:t>Explanation of finished phases</a:t>
            </a:r>
          </a:p>
        </p:txBody>
      </p:sp>
      <p:sp>
        <p:nvSpPr>
          <p:cNvPr name="TextBox 8" id="8"/>
          <p:cNvSpPr txBox="true"/>
          <p:nvPr/>
        </p:nvSpPr>
        <p:spPr>
          <a:xfrm rot="0">
            <a:off x="17125042" y="9229725"/>
            <a:ext cx="178147"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6</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500659" y="-5521335"/>
            <a:ext cx="8625876" cy="862587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317636" y="7795192"/>
            <a:ext cx="8625876" cy="8625876"/>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sp>
        <p:nvSpPr>
          <p:cNvPr name="TextBox 2" id="2"/>
          <p:cNvSpPr txBox="true"/>
          <p:nvPr/>
        </p:nvSpPr>
        <p:spPr>
          <a:xfrm rot="0">
            <a:off x="1028700" y="1009650"/>
            <a:ext cx="16230600" cy="933450"/>
          </a:xfrm>
          <a:prstGeom prst="rect">
            <a:avLst/>
          </a:prstGeom>
        </p:spPr>
        <p:txBody>
          <a:bodyPr anchor="t" rtlCol="false" tIns="0" lIns="0" bIns="0" rIns="0">
            <a:spAutoFit/>
          </a:bodyPr>
          <a:lstStyle/>
          <a:p>
            <a:pPr>
              <a:lnSpc>
                <a:spcPts val="7200"/>
              </a:lnSpc>
            </a:pPr>
            <a:r>
              <a:rPr lang="en-US" sz="6000">
                <a:solidFill>
                  <a:srgbClr val="DD6E0F"/>
                </a:solidFill>
                <a:latin typeface="Cy Grotesk Wide"/>
              </a:rPr>
              <a:t>DeepLabV3 Plus Model Architecture </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500659" y="-5521335"/>
            <a:ext cx="8625876" cy="8625876"/>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317636" y="7795192"/>
            <a:ext cx="8625876" cy="8625876"/>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2584549" y="2674895"/>
            <a:ext cx="13118902" cy="6732788"/>
          </a:xfrm>
          <a:prstGeom prst="rect">
            <a:avLst/>
          </a:prstGeom>
        </p:spPr>
      </p:pic>
      <p:sp>
        <p:nvSpPr>
          <p:cNvPr name="TextBox 6" id="6"/>
          <p:cNvSpPr txBox="true"/>
          <p:nvPr/>
        </p:nvSpPr>
        <p:spPr>
          <a:xfrm rot="0">
            <a:off x="17138630" y="9229725"/>
            <a:ext cx="150971"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6957753" y="3314728"/>
            <a:ext cx="12039657" cy="4421430"/>
            <a:chOff x="0" y="0"/>
            <a:chExt cx="2113701" cy="776233"/>
          </a:xfrm>
        </p:grpSpPr>
        <p:sp>
          <p:nvSpPr>
            <p:cNvPr name="Freeform 3" id="3"/>
            <p:cNvSpPr/>
            <p:nvPr/>
          </p:nvSpPr>
          <p:spPr>
            <a:xfrm>
              <a:off x="0" y="0"/>
              <a:ext cx="2113701" cy="776233"/>
            </a:xfrm>
            <a:custGeom>
              <a:avLst/>
              <a:gdLst/>
              <a:ahLst/>
              <a:cxnLst/>
              <a:rect r="r" b="b" t="t" l="l"/>
              <a:pathLst>
                <a:path h="776233" w="2113701">
                  <a:moveTo>
                    <a:pt x="1989241" y="776233"/>
                  </a:moveTo>
                  <a:lnTo>
                    <a:pt x="124460" y="776233"/>
                  </a:lnTo>
                  <a:cubicBezTo>
                    <a:pt x="55880" y="776233"/>
                    <a:pt x="0" y="720353"/>
                    <a:pt x="0" y="651773"/>
                  </a:cubicBezTo>
                  <a:lnTo>
                    <a:pt x="0" y="124460"/>
                  </a:lnTo>
                  <a:cubicBezTo>
                    <a:pt x="0" y="55880"/>
                    <a:pt x="55880" y="0"/>
                    <a:pt x="124460" y="0"/>
                  </a:cubicBezTo>
                  <a:lnTo>
                    <a:pt x="1989241" y="0"/>
                  </a:lnTo>
                  <a:cubicBezTo>
                    <a:pt x="2057821" y="0"/>
                    <a:pt x="2113701" y="55880"/>
                    <a:pt x="2113701" y="124460"/>
                  </a:cubicBezTo>
                  <a:lnTo>
                    <a:pt x="2113701" y="651773"/>
                  </a:lnTo>
                  <a:cubicBezTo>
                    <a:pt x="2113701" y="720353"/>
                    <a:pt x="2057821" y="776233"/>
                    <a:pt x="1989241" y="776233"/>
                  </a:cubicBezTo>
                  <a:close/>
                </a:path>
              </a:pathLst>
            </a:custGeom>
            <a:solidFill>
              <a:srgbClr val="E191D7">
                <a:alpha val="17647"/>
              </a:srgbClr>
            </a:solidFill>
          </p:spPr>
        </p:sp>
      </p:grpSp>
      <p:sp>
        <p:nvSpPr>
          <p:cNvPr name="TextBox 4" id="4"/>
          <p:cNvSpPr txBox="true"/>
          <p:nvPr/>
        </p:nvSpPr>
        <p:spPr>
          <a:xfrm rot="0">
            <a:off x="472940" y="4001939"/>
            <a:ext cx="6067907" cy="2762250"/>
          </a:xfrm>
          <a:prstGeom prst="rect">
            <a:avLst/>
          </a:prstGeom>
        </p:spPr>
        <p:txBody>
          <a:bodyPr anchor="t" rtlCol="false" tIns="0" lIns="0" bIns="0" rIns="0">
            <a:spAutoFit/>
          </a:bodyPr>
          <a:lstStyle/>
          <a:p>
            <a:pPr>
              <a:lnSpc>
                <a:spcPts val="7200"/>
              </a:lnSpc>
            </a:pPr>
            <a:r>
              <a:rPr lang="en-US" sz="6000">
                <a:solidFill>
                  <a:srgbClr val="DD6E0F"/>
                </a:solidFill>
                <a:latin typeface="Cy Grotesk Wide"/>
              </a:rPr>
              <a:t>Explanation of finished phases</a:t>
            </a:r>
          </a:p>
        </p:txBody>
      </p:sp>
      <p:grpSp>
        <p:nvGrpSpPr>
          <p:cNvPr name="Group 5" id="5"/>
          <p:cNvGrpSpPr/>
          <p:nvPr/>
        </p:nvGrpSpPr>
        <p:grpSpPr>
          <a:xfrm rot="0">
            <a:off x="7772079" y="3670972"/>
            <a:ext cx="10515921" cy="3275598"/>
            <a:chOff x="0" y="0"/>
            <a:chExt cx="14021228" cy="4367464"/>
          </a:xfrm>
        </p:grpSpPr>
        <p:sp>
          <p:nvSpPr>
            <p:cNvPr name="TextBox 6" id="6"/>
            <p:cNvSpPr txBox="true"/>
            <p:nvPr/>
          </p:nvSpPr>
          <p:spPr>
            <a:xfrm rot="0">
              <a:off x="0" y="-9525"/>
              <a:ext cx="14021228" cy="695325"/>
            </a:xfrm>
            <a:prstGeom prst="rect">
              <a:avLst/>
            </a:prstGeom>
          </p:spPr>
          <p:txBody>
            <a:bodyPr anchor="t" rtlCol="false" tIns="0" lIns="0" bIns="0" rIns="0">
              <a:spAutoFit/>
            </a:bodyPr>
            <a:lstStyle/>
            <a:p>
              <a:pPr algn="l" marL="0" indent="0" lvl="0">
                <a:lnSpc>
                  <a:spcPts val="4079"/>
                </a:lnSpc>
                <a:spcBef>
                  <a:spcPct val="0"/>
                </a:spcBef>
              </a:pPr>
              <a:r>
                <a:rPr lang="en-US" sz="3399">
                  <a:solidFill>
                    <a:srgbClr val="FFFFFF"/>
                  </a:solidFill>
                  <a:latin typeface="Cy Grotesk Wide"/>
                </a:rPr>
                <a:t>Volume Estimation</a:t>
              </a:r>
            </a:p>
          </p:txBody>
        </p:sp>
        <p:sp>
          <p:nvSpPr>
            <p:cNvPr name="TextBox 7" id="7"/>
            <p:cNvSpPr txBox="true"/>
            <p:nvPr/>
          </p:nvSpPr>
          <p:spPr>
            <a:xfrm rot="0">
              <a:off x="0" y="1359892"/>
              <a:ext cx="14021228" cy="3007572"/>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FFFFFF"/>
                  </a:solidFill>
                  <a:latin typeface="Cy Grotesk Key"/>
                </a:rPr>
                <a:t>Approach:</a:t>
              </a:r>
            </a:p>
            <a:p>
              <a:pPr marL="1122681" indent="-374227" lvl="2">
                <a:lnSpc>
                  <a:spcPts val="3640"/>
                </a:lnSpc>
                <a:buFont typeface="Arial"/>
                <a:buChar char="⚬"/>
              </a:pPr>
              <a:r>
                <a:rPr lang="en-US" sz="2600">
                  <a:solidFill>
                    <a:srgbClr val="FFFFFF"/>
                  </a:solidFill>
                  <a:latin typeface="Cy Grotesk Key"/>
                </a:rPr>
                <a:t>the usage of a reference object by comparing reference object pixels with the ingredient pixels</a:t>
              </a:r>
            </a:p>
            <a:p>
              <a:pPr marL="561341" indent="-280670" lvl="1">
                <a:lnSpc>
                  <a:spcPts val="3640"/>
                </a:lnSpc>
                <a:buFont typeface="Arial"/>
                <a:buChar char="•"/>
              </a:pPr>
              <a:r>
                <a:rPr lang="en-US" sz="2600">
                  <a:solidFill>
                    <a:srgbClr val="FFFFFF"/>
                  </a:solidFill>
                  <a:latin typeface="Cy Grotesk Key"/>
                </a:rPr>
                <a:t> </a:t>
              </a:r>
            </a:p>
            <a:p>
              <a:pPr algn="l">
                <a:lnSpc>
                  <a:spcPts val="3640"/>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500659" y="-5521335"/>
            <a:ext cx="8625876" cy="8625876"/>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317636" y="7795192"/>
            <a:ext cx="8625876" cy="8625876"/>
          </a:xfrm>
          <a:prstGeom prst="rect">
            <a:avLst/>
          </a:prstGeom>
        </p:spPr>
      </p:pic>
      <p:sp>
        <p:nvSpPr>
          <p:cNvPr name="TextBox 10" id="10"/>
          <p:cNvSpPr txBox="true"/>
          <p:nvPr/>
        </p:nvSpPr>
        <p:spPr>
          <a:xfrm rot="0">
            <a:off x="17127557" y="9229725"/>
            <a:ext cx="173117"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42527"/>
        </a:solidFill>
      </p:bgPr>
    </p:bg>
    <p:spTree>
      <p:nvGrpSpPr>
        <p:cNvPr id="1" name=""/>
        <p:cNvGrpSpPr/>
        <p:nvPr/>
      </p:nvGrpSpPr>
      <p:grpSpPr>
        <a:xfrm>
          <a:off x="0" y="0"/>
          <a:ext cx="0" cy="0"/>
          <a:chOff x="0" y="0"/>
          <a:chExt cx="0" cy="0"/>
        </a:xfrm>
      </p:grpSpPr>
      <p:grpSp>
        <p:nvGrpSpPr>
          <p:cNvPr name="Group 2" id="2"/>
          <p:cNvGrpSpPr/>
          <p:nvPr/>
        </p:nvGrpSpPr>
        <p:grpSpPr>
          <a:xfrm rot="0">
            <a:off x="6957753" y="3314728"/>
            <a:ext cx="12039657" cy="4994210"/>
            <a:chOff x="0" y="0"/>
            <a:chExt cx="2113701" cy="876791"/>
          </a:xfrm>
        </p:grpSpPr>
        <p:sp>
          <p:nvSpPr>
            <p:cNvPr name="Freeform 3" id="3"/>
            <p:cNvSpPr/>
            <p:nvPr/>
          </p:nvSpPr>
          <p:spPr>
            <a:xfrm>
              <a:off x="0" y="0"/>
              <a:ext cx="2113701" cy="876792"/>
            </a:xfrm>
            <a:custGeom>
              <a:avLst/>
              <a:gdLst/>
              <a:ahLst/>
              <a:cxnLst/>
              <a:rect r="r" b="b" t="t" l="l"/>
              <a:pathLst>
                <a:path h="876792" w="2113701">
                  <a:moveTo>
                    <a:pt x="1989241" y="876791"/>
                  </a:moveTo>
                  <a:lnTo>
                    <a:pt x="124460" y="876791"/>
                  </a:lnTo>
                  <a:cubicBezTo>
                    <a:pt x="55880" y="876791"/>
                    <a:pt x="0" y="820911"/>
                    <a:pt x="0" y="752331"/>
                  </a:cubicBezTo>
                  <a:lnTo>
                    <a:pt x="0" y="124460"/>
                  </a:lnTo>
                  <a:cubicBezTo>
                    <a:pt x="0" y="55880"/>
                    <a:pt x="55880" y="0"/>
                    <a:pt x="124460" y="0"/>
                  </a:cubicBezTo>
                  <a:lnTo>
                    <a:pt x="1989241" y="0"/>
                  </a:lnTo>
                  <a:cubicBezTo>
                    <a:pt x="2057821" y="0"/>
                    <a:pt x="2113701" y="55880"/>
                    <a:pt x="2113701" y="124460"/>
                  </a:cubicBezTo>
                  <a:lnTo>
                    <a:pt x="2113701" y="752332"/>
                  </a:lnTo>
                  <a:cubicBezTo>
                    <a:pt x="2113701" y="820912"/>
                    <a:pt x="2057821" y="876792"/>
                    <a:pt x="1989241" y="876792"/>
                  </a:cubicBezTo>
                  <a:close/>
                </a:path>
              </a:pathLst>
            </a:custGeom>
            <a:solidFill>
              <a:srgbClr val="E191D7">
                <a:alpha val="17647"/>
              </a:srgbClr>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317636" y="7795192"/>
            <a:ext cx="8625876" cy="8625876"/>
          </a:xfrm>
          <a:prstGeom prst="rect">
            <a:avLst/>
          </a:prstGeom>
        </p:spPr>
      </p:pic>
      <p:grpSp>
        <p:nvGrpSpPr>
          <p:cNvPr name="Group 5" id="5"/>
          <p:cNvGrpSpPr/>
          <p:nvPr/>
        </p:nvGrpSpPr>
        <p:grpSpPr>
          <a:xfrm rot="0">
            <a:off x="8282054" y="4319041"/>
            <a:ext cx="9347821" cy="2652203"/>
            <a:chOff x="0" y="0"/>
            <a:chExt cx="12463761" cy="3536271"/>
          </a:xfrm>
        </p:grpSpPr>
        <p:sp>
          <p:nvSpPr>
            <p:cNvPr name="TextBox 6" id="6"/>
            <p:cNvSpPr txBox="true"/>
            <p:nvPr/>
          </p:nvSpPr>
          <p:spPr>
            <a:xfrm rot="0">
              <a:off x="0" y="-9525"/>
              <a:ext cx="12463761" cy="814434"/>
            </a:xfrm>
            <a:prstGeom prst="rect">
              <a:avLst/>
            </a:prstGeom>
          </p:spPr>
          <p:txBody>
            <a:bodyPr anchor="t" rtlCol="false" tIns="0" lIns="0" bIns="0" rIns="0">
              <a:spAutoFit/>
            </a:bodyPr>
            <a:lstStyle/>
            <a:p>
              <a:pPr algn="l" marL="0" indent="0" lvl="0">
                <a:lnSpc>
                  <a:spcPts val="4753"/>
                </a:lnSpc>
                <a:spcBef>
                  <a:spcPct val="0"/>
                </a:spcBef>
              </a:pPr>
              <a:r>
                <a:rPr lang="en-US" sz="3961">
                  <a:solidFill>
                    <a:srgbClr val="FFFFFF"/>
                  </a:solidFill>
                  <a:latin typeface="Cy Grotesk Wide"/>
                </a:rPr>
                <a:t>Calories Estimation</a:t>
              </a:r>
            </a:p>
          </p:txBody>
        </p:sp>
        <p:sp>
          <p:nvSpPr>
            <p:cNvPr name="TextBox 7" id="7"/>
            <p:cNvSpPr txBox="true"/>
            <p:nvPr/>
          </p:nvSpPr>
          <p:spPr>
            <a:xfrm rot="0">
              <a:off x="0" y="1469476"/>
              <a:ext cx="12463761" cy="2066794"/>
            </a:xfrm>
            <a:prstGeom prst="rect">
              <a:avLst/>
            </a:prstGeom>
          </p:spPr>
          <p:txBody>
            <a:bodyPr anchor="t" rtlCol="false" tIns="0" lIns="0" bIns="0" rIns="0">
              <a:spAutoFit/>
            </a:bodyPr>
            <a:lstStyle/>
            <a:p>
              <a:pPr marL="655666" indent="-327833" lvl="1">
                <a:lnSpc>
                  <a:spcPts val="4251"/>
                </a:lnSpc>
                <a:buFont typeface="Arial"/>
                <a:buChar char="•"/>
              </a:pPr>
              <a:r>
                <a:rPr lang="en-US" sz="3036">
                  <a:solidFill>
                    <a:srgbClr val="FFFFFF"/>
                  </a:solidFill>
                  <a:latin typeface="Cy Grotesk Key"/>
                </a:rPr>
                <a:t>List your goals here</a:t>
              </a:r>
            </a:p>
            <a:p>
              <a:pPr marL="655666" indent="-327833" lvl="1">
                <a:lnSpc>
                  <a:spcPts val="4251"/>
                </a:lnSpc>
                <a:buFont typeface="Arial"/>
                <a:buChar char="•"/>
              </a:pPr>
              <a:r>
                <a:rPr lang="en-US" sz="3036">
                  <a:solidFill>
                    <a:srgbClr val="FFFFFF"/>
                  </a:solidFill>
                  <a:latin typeface="Cy Grotesk Key"/>
                </a:rPr>
                <a:t>List your goals here</a:t>
              </a:r>
            </a:p>
            <a:p>
              <a:pPr algn="l" marL="655666" indent="-327833" lvl="1">
                <a:lnSpc>
                  <a:spcPts val="4251"/>
                </a:lnSpc>
                <a:buFont typeface="Arial"/>
                <a:buChar char="•"/>
              </a:pPr>
              <a:r>
                <a:rPr lang="en-US" sz="3036">
                  <a:solidFill>
                    <a:srgbClr val="FFFFFF"/>
                  </a:solidFill>
                  <a:latin typeface="Cy Grotesk Key"/>
                </a:rPr>
                <a:t>List your goals here</a:t>
              </a:r>
            </a:p>
          </p:txBody>
        </p:sp>
      </p:grpSp>
      <p:sp>
        <p:nvSpPr>
          <p:cNvPr name="TextBox 8" id="8"/>
          <p:cNvSpPr txBox="true"/>
          <p:nvPr/>
        </p:nvSpPr>
        <p:spPr>
          <a:xfrm rot="0">
            <a:off x="472940" y="4001939"/>
            <a:ext cx="6067907" cy="2762250"/>
          </a:xfrm>
          <a:prstGeom prst="rect">
            <a:avLst/>
          </a:prstGeom>
        </p:spPr>
        <p:txBody>
          <a:bodyPr anchor="t" rtlCol="false" tIns="0" lIns="0" bIns="0" rIns="0">
            <a:spAutoFit/>
          </a:bodyPr>
          <a:lstStyle/>
          <a:p>
            <a:pPr>
              <a:lnSpc>
                <a:spcPts val="7200"/>
              </a:lnSpc>
            </a:pPr>
            <a:r>
              <a:rPr lang="en-US" sz="6000">
                <a:solidFill>
                  <a:srgbClr val="DD6E0F"/>
                </a:solidFill>
                <a:latin typeface="Cy Grotesk Wide"/>
              </a:rPr>
              <a:t>Explanation of finished phases</a:t>
            </a:r>
          </a:p>
        </p:txBody>
      </p:sp>
      <p:sp>
        <p:nvSpPr>
          <p:cNvPr name="TextBox 9" id="9"/>
          <p:cNvSpPr txBox="true"/>
          <p:nvPr/>
        </p:nvSpPr>
        <p:spPr>
          <a:xfrm rot="0">
            <a:off x="17125057" y="9229725"/>
            <a:ext cx="178118" cy="327342"/>
          </a:xfrm>
          <a:prstGeom prst="rect">
            <a:avLst/>
          </a:prstGeom>
        </p:spPr>
        <p:txBody>
          <a:bodyPr anchor="t" rtlCol="false" tIns="0" lIns="0" bIns="0" rIns="0">
            <a:spAutoFit/>
          </a:bodyPr>
          <a:lstStyle/>
          <a:p>
            <a:pPr algn="ctr">
              <a:lnSpc>
                <a:spcPts val="2567"/>
              </a:lnSpc>
              <a:spcBef>
                <a:spcPct val="0"/>
              </a:spcBef>
            </a:pPr>
            <a:r>
              <a:rPr lang="en-US" sz="1975">
                <a:solidFill>
                  <a:srgbClr val="FFFFFF"/>
                </a:solidFill>
                <a:latin typeface="Cy Grotesk Key"/>
              </a:rPr>
              <a:t>9</a:t>
            </a:r>
          </a:p>
        </p:txBody>
      </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500659" y="-5521335"/>
            <a:ext cx="8625876" cy="862587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DAFblkRZrIc</dc:identifier>
  <dcterms:modified xsi:type="dcterms:W3CDTF">2011-08-01T06:04:30Z</dcterms:modified>
  <cp:revision>1</cp:revision>
  <dc:title>Calories Estimator</dc:title>
</cp:coreProperties>
</file>